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1" r:id="rId1"/>
  </p:sldMasterIdLst>
  <p:notesMasterIdLst>
    <p:notesMasterId r:id="rId39"/>
  </p:notesMasterIdLst>
  <p:sldIdLst>
    <p:sldId id="256" r:id="rId2"/>
    <p:sldId id="315" r:id="rId3"/>
    <p:sldId id="257" r:id="rId4"/>
    <p:sldId id="316" r:id="rId5"/>
    <p:sldId id="259" r:id="rId6"/>
    <p:sldId id="262" r:id="rId7"/>
    <p:sldId id="263" r:id="rId8"/>
    <p:sldId id="310" r:id="rId9"/>
    <p:sldId id="264" r:id="rId10"/>
    <p:sldId id="265" r:id="rId11"/>
    <p:sldId id="267" r:id="rId12"/>
    <p:sldId id="268" r:id="rId13"/>
    <p:sldId id="270" r:id="rId14"/>
    <p:sldId id="271" r:id="rId15"/>
    <p:sldId id="272" r:id="rId16"/>
    <p:sldId id="273" r:id="rId17"/>
    <p:sldId id="274" r:id="rId18"/>
    <p:sldId id="275" r:id="rId19"/>
    <p:sldId id="277" r:id="rId20"/>
    <p:sldId id="278" r:id="rId21"/>
    <p:sldId id="280" r:id="rId22"/>
    <p:sldId id="281" r:id="rId23"/>
    <p:sldId id="282" r:id="rId24"/>
    <p:sldId id="283" r:id="rId25"/>
    <p:sldId id="284" r:id="rId26"/>
    <p:sldId id="288" r:id="rId27"/>
    <p:sldId id="291" r:id="rId28"/>
    <p:sldId id="292" r:id="rId29"/>
    <p:sldId id="293" r:id="rId30"/>
    <p:sldId id="294" r:id="rId31"/>
    <p:sldId id="295" r:id="rId32"/>
    <p:sldId id="296" r:id="rId33"/>
    <p:sldId id="297" r:id="rId34"/>
    <p:sldId id="303" r:id="rId35"/>
    <p:sldId id="304" r:id="rId36"/>
    <p:sldId id="305" r:id="rId37"/>
    <p:sldId id="317"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3" autoAdjust="0"/>
    <p:restoredTop sz="94660"/>
  </p:normalViewPr>
  <p:slideViewPr>
    <p:cSldViewPr showGuides="1">
      <p:cViewPr>
        <p:scale>
          <a:sx n="130" d="100"/>
          <a:sy n="130" d="100"/>
        </p:scale>
        <p:origin x="-1074" y="79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792"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9518B1F-7A16-49E9-8DFB-4DF1BBA14E6A}" type="datetimeFigureOut">
              <a:rPr lang="en-US" smtClean="0"/>
              <a:t>11/8/2016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05778B58-C43B-41BA-8375-A4CF475166C7}" type="slidenum">
              <a:rPr lang="en-US" smtClean="0"/>
              <a:t>‹#›</a:t>
            </a:fld>
            <a:endParaRPr lang="en-US" dirty="0"/>
          </a:p>
        </p:txBody>
      </p:sp>
    </p:spTree>
    <p:extLst>
      <p:ext uri="{BB962C8B-B14F-4D97-AF65-F5344CB8AC3E}">
        <p14:creationId xmlns:p14="http://schemas.microsoft.com/office/powerpoint/2010/main" val="272034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78B58-C43B-41BA-8375-A4CF475166C7}" type="slidenum">
              <a:rPr lang="en-US" smtClean="0"/>
              <a:t>0</a:t>
            </a:fld>
            <a:endParaRPr lang="en-US" dirty="0"/>
          </a:p>
        </p:txBody>
      </p:sp>
    </p:spTree>
    <p:extLst>
      <p:ext uri="{BB962C8B-B14F-4D97-AF65-F5344CB8AC3E}">
        <p14:creationId xmlns:p14="http://schemas.microsoft.com/office/powerpoint/2010/main" val="8245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Accountability for Onward </a:t>
            </a:r>
            <a:r>
              <a:rPr lang="en-US" b="1" dirty="0" smtClean="0"/>
              <a:t>Transfer</a:t>
            </a:r>
            <a:r>
              <a:rPr lang="en-US" dirty="0"/>
              <a:t>. </a:t>
            </a:r>
            <a:r>
              <a:rPr lang="en-US" dirty="0" smtClean="0"/>
              <a:t>Onward transfers </a:t>
            </a:r>
            <a:r>
              <a:rPr lang="en-US" dirty="0"/>
              <a:t>(i.e., transfers of personal data from</a:t>
            </a:r>
          </a:p>
          <a:p>
            <a:r>
              <a:rPr lang="en-US" dirty="0"/>
              <a:t>the Participant to a third party, irrespective </a:t>
            </a:r>
            <a:r>
              <a:rPr lang="en-US" dirty="0" smtClean="0"/>
              <a:t>of where </a:t>
            </a:r>
            <a:r>
              <a:rPr lang="en-US" dirty="0"/>
              <a:t>the third party is located) are subject </a:t>
            </a:r>
            <a:r>
              <a:rPr lang="en-US" dirty="0" smtClean="0"/>
              <a:t>to special </a:t>
            </a:r>
            <a:r>
              <a:rPr lang="en-US" dirty="0"/>
              <a:t>rules under the Privacy Shield. </a:t>
            </a:r>
            <a:endParaRPr lang="en-US" dirty="0" smtClean="0"/>
          </a:p>
          <a:p>
            <a:endParaRPr lang="en-US" dirty="0" smtClean="0"/>
          </a:p>
          <a:p>
            <a:r>
              <a:rPr lang="en-US" dirty="0" smtClean="0"/>
              <a:t>Participants </a:t>
            </a:r>
            <a:r>
              <a:rPr lang="en-US" dirty="0"/>
              <a:t>who wish to transfer </a:t>
            </a:r>
            <a:r>
              <a:rPr lang="en-US" dirty="0" smtClean="0"/>
              <a:t>personal data </a:t>
            </a:r>
            <a:r>
              <a:rPr lang="en-US" dirty="0"/>
              <a:t>to other entities may do so only </a:t>
            </a:r>
            <a:r>
              <a:rPr lang="en-US" dirty="0" smtClean="0"/>
              <a:t>for limited </a:t>
            </a:r>
            <a:r>
              <a:rPr lang="en-US" dirty="0"/>
              <a:t>and specified purposes and in a </a:t>
            </a:r>
            <a:r>
              <a:rPr lang="en-US" dirty="0" smtClean="0"/>
              <a:t>way that </a:t>
            </a:r>
            <a:r>
              <a:rPr lang="en-US" dirty="0"/>
              <a:t>guarantees that the data will have </a:t>
            </a:r>
            <a:r>
              <a:rPr lang="en-US" dirty="0" smtClean="0"/>
              <a:t>the same </a:t>
            </a:r>
            <a:r>
              <a:rPr lang="en-US" dirty="0"/>
              <a:t>level of protection. </a:t>
            </a:r>
            <a:endParaRPr lang="en-US" dirty="0" smtClean="0"/>
          </a:p>
          <a:p>
            <a:endParaRPr lang="en-US" dirty="0"/>
          </a:p>
          <a:p>
            <a:r>
              <a:rPr lang="en-US" dirty="0" smtClean="0"/>
              <a:t>Organizations may only </a:t>
            </a:r>
            <a:r>
              <a:rPr lang="en-US" dirty="0"/>
              <a:t>make such transfers on the basis of </a:t>
            </a:r>
            <a:r>
              <a:rPr lang="en-US" dirty="0" smtClean="0"/>
              <a:t>a contract </a:t>
            </a:r>
            <a:r>
              <a:rPr lang="en-US" dirty="0"/>
              <a:t>which guarantees the </a:t>
            </a:r>
            <a:r>
              <a:rPr lang="en-US" dirty="0" smtClean="0"/>
              <a:t>privacy principles </a:t>
            </a:r>
            <a:r>
              <a:rPr lang="en-US" dirty="0"/>
              <a:t>will be complied with. Importantly</a:t>
            </a:r>
            <a:r>
              <a:rPr lang="en-US" dirty="0" smtClean="0"/>
              <a:t>, organizations </a:t>
            </a:r>
            <a:r>
              <a:rPr lang="en-US" dirty="0"/>
              <a:t>will be liable for the </a:t>
            </a:r>
            <a:r>
              <a:rPr lang="en-US" dirty="0" smtClean="0"/>
              <a:t>onward transfers </a:t>
            </a:r>
            <a:r>
              <a:rPr lang="en-US" dirty="0"/>
              <a:t>they </a:t>
            </a:r>
            <a:r>
              <a:rPr lang="en-US" dirty="0" smtClean="0"/>
              <a:t>make.</a:t>
            </a:r>
          </a:p>
          <a:p>
            <a:endParaRPr lang="en-US" dirty="0"/>
          </a:p>
          <a:p>
            <a:r>
              <a:rPr lang="en-US" b="1" dirty="0" smtClean="0"/>
              <a:t>Security</a:t>
            </a:r>
            <a:r>
              <a:rPr lang="en-US" dirty="0"/>
              <a:t>. Participants must take </a:t>
            </a:r>
            <a:r>
              <a:rPr lang="en-US" dirty="0" smtClean="0"/>
              <a:t>reasonable and </a:t>
            </a:r>
            <a:r>
              <a:rPr lang="en-US" dirty="0"/>
              <a:t>appropriate measures to protect data from</a:t>
            </a:r>
          </a:p>
          <a:p>
            <a:r>
              <a:rPr lang="en-US" dirty="0"/>
              <a:t>loss, misuse, unauthorized access, disclosure</a:t>
            </a:r>
            <a:r>
              <a:rPr lang="en-US" dirty="0" smtClean="0"/>
              <a:t>, alteration</a:t>
            </a:r>
            <a:r>
              <a:rPr lang="en-US" dirty="0"/>
              <a:t>, and destruction. </a:t>
            </a:r>
            <a:endParaRPr lang="en-US" dirty="0" smtClean="0"/>
          </a:p>
          <a:p>
            <a:endParaRPr lang="en-US" dirty="0"/>
          </a:p>
          <a:p>
            <a:r>
              <a:rPr lang="en-US" dirty="0" smtClean="0"/>
              <a:t>Organizations should </a:t>
            </a:r>
            <a:r>
              <a:rPr lang="en-US" dirty="0"/>
              <a:t>also conclude contracts with their </a:t>
            </a:r>
            <a:r>
              <a:rPr lang="en-US" dirty="0" err="1" smtClean="0"/>
              <a:t>subprocessors</a:t>
            </a:r>
            <a:r>
              <a:rPr lang="en-US" dirty="0" smtClean="0"/>
              <a:t>  which </a:t>
            </a:r>
            <a:r>
              <a:rPr lang="en-US" dirty="0"/>
              <a:t>guarantee </a:t>
            </a:r>
            <a:r>
              <a:rPr lang="en-US" dirty="0" smtClean="0"/>
              <a:t>equivalent protection </a:t>
            </a:r>
            <a:r>
              <a:rPr lang="en-US" dirty="0"/>
              <a:t>for the data and ensure that </a:t>
            </a:r>
            <a:r>
              <a:rPr lang="en-US" dirty="0" err="1" smtClean="0"/>
              <a:t>subprocessors</a:t>
            </a:r>
            <a:r>
              <a:rPr lang="en-US" dirty="0" smtClean="0"/>
              <a:t> implement </a:t>
            </a:r>
            <a:r>
              <a:rPr lang="en-US" dirty="0"/>
              <a:t>the privacy principles</a:t>
            </a:r>
          </a:p>
        </p:txBody>
      </p:sp>
      <p:sp>
        <p:nvSpPr>
          <p:cNvPr id="4" name="Slide Number Placeholder 3"/>
          <p:cNvSpPr>
            <a:spLocks noGrp="1"/>
          </p:cNvSpPr>
          <p:nvPr>
            <p:ph type="sldNum" sz="quarter" idx="10"/>
          </p:nvPr>
        </p:nvSpPr>
        <p:spPr/>
        <p:txBody>
          <a:bodyPr/>
          <a:lstStyle/>
          <a:p>
            <a:fld id="{05778B58-C43B-41BA-8375-A4CF475166C7}" type="slidenum">
              <a:rPr lang="en-US" smtClean="0"/>
              <a:t>9</a:t>
            </a:fld>
            <a:endParaRPr lang="en-US" dirty="0"/>
          </a:p>
        </p:txBody>
      </p:sp>
    </p:spTree>
    <p:extLst>
      <p:ext uri="{BB962C8B-B14F-4D97-AF65-F5344CB8AC3E}">
        <p14:creationId xmlns:p14="http://schemas.microsoft.com/office/powerpoint/2010/main" val="278112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Data Integrity and Purpose Limitation</a:t>
            </a:r>
            <a:r>
              <a:rPr lang="en-US" dirty="0"/>
              <a:t>: </a:t>
            </a:r>
            <a:endParaRPr lang="en-US" dirty="0" smtClean="0"/>
          </a:p>
          <a:p>
            <a:r>
              <a:rPr lang="en-US" dirty="0"/>
              <a:t>limitations on </a:t>
            </a:r>
            <a:r>
              <a:rPr lang="en-US" dirty="0" smtClean="0"/>
              <a:t>data retention </a:t>
            </a:r>
            <a:r>
              <a:rPr lang="en-US" dirty="0"/>
              <a:t>(data must be retained only as is </a:t>
            </a:r>
            <a:r>
              <a:rPr lang="en-US" dirty="0" smtClean="0"/>
              <a:t>necessary for </a:t>
            </a:r>
            <a:r>
              <a:rPr lang="en-US" dirty="0"/>
              <a:t>the purpose for which it was collected and only </a:t>
            </a:r>
            <a:r>
              <a:rPr lang="en-US" dirty="0" smtClean="0"/>
              <a:t>for so </a:t>
            </a:r>
            <a:r>
              <a:rPr lang="en-US" dirty="0"/>
              <a:t>long as is necessary to achieve this </a:t>
            </a:r>
            <a:r>
              <a:rPr lang="en-US" dirty="0" smtClean="0"/>
              <a:t>purpose</a:t>
            </a:r>
          </a:p>
          <a:p>
            <a:endParaRPr lang="en-US" dirty="0" smtClean="0"/>
          </a:p>
          <a:p>
            <a:r>
              <a:rPr lang="en-US" dirty="0" smtClean="0"/>
              <a:t>A Participant </a:t>
            </a:r>
            <a:r>
              <a:rPr lang="en-US" dirty="0"/>
              <a:t>must ensure that the data </a:t>
            </a:r>
            <a:r>
              <a:rPr lang="en-US" dirty="0" smtClean="0"/>
              <a:t>it collects </a:t>
            </a:r>
            <a:r>
              <a:rPr lang="en-US" dirty="0"/>
              <a:t>is limited to what is relevant for the purpose of processing, reliable for its </a:t>
            </a:r>
            <a:r>
              <a:rPr lang="en-US" dirty="0" smtClean="0"/>
              <a:t>intended use</a:t>
            </a:r>
            <a:r>
              <a:rPr lang="en-US" dirty="0"/>
              <a:t>, accurate, complete, and current. </a:t>
            </a:r>
            <a:endParaRPr lang="en-US" dirty="0" smtClean="0"/>
          </a:p>
          <a:p>
            <a:endParaRPr lang="en-US" dirty="0"/>
          </a:p>
          <a:p>
            <a:r>
              <a:rPr lang="en-US" dirty="0" smtClean="0"/>
              <a:t>For as long </a:t>
            </a:r>
            <a:r>
              <a:rPr lang="en-US" dirty="0"/>
              <a:t>as information is retained, </a:t>
            </a:r>
            <a:r>
              <a:rPr lang="en-US" dirty="0" smtClean="0"/>
              <a:t>the organization </a:t>
            </a:r>
            <a:r>
              <a:rPr lang="en-US" dirty="0"/>
              <a:t>must adhere to the privacy</a:t>
            </a:r>
          </a:p>
          <a:p>
            <a:r>
              <a:rPr lang="en-US" dirty="0"/>
              <a:t>principles. While personal information </a:t>
            </a:r>
            <a:r>
              <a:rPr lang="en-US" dirty="0" smtClean="0"/>
              <a:t>should only </a:t>
            </a:r>
            <a:r>
              <a:rPr lang="en-US" dirty="0"/>
              <a:t>be retained for so long as is necessary to</a:t>
            </a:r>
          </a:p>
          <a:p>
            <a:r>
              <a:rPr lang="en-US" dirty="0"/>
              <a:t>serve the purpose of original collection</a:t>
            </a:r>
            <a:r>
              <a:rPr lang="en-US" dirty="0" smtClean="0"/>
              <a:t>, processing </a:t>
            </a:r>
            <a:r>
              <a:rPr lang="en-US" dirty="0"/>
              <a:t>may continue for longer periods in</a:t>
            </a:r>
          </a:p>
          <a:p>
            <a:r>
              <a:rPr lang="en-US" dirty="0"/>
              <a:t>specific cases, such as archiving in the </a:t>
            </a:r>
            <a:r>
              <a:rPr lang="en-US" dirty="0" smtClean="0"/>
              <a:t>public interest</a:t>
            </a:r>
            <a:r>
              <a:rPr lang="en-US" dirty="0"/>
              <a:t>, journalism, literature, art, scientific</a:t>
            </a:r>
          </a:p>
          <a:p>
            <a:r>
              <a:rPr lang="en-US" dirty="0"/>
              <a:t>and historical research, and </a:t>
            </a:r>
            <a:r>
              <a:rPr lang="en-US" dirty="0" smtClean="0"/>
              <a:t>statistical analysis.</a:t>
            </a:r>
          </a:p>
          <a:p>
            <a:endParaRPr lang="en-US" dirty="0"/>
          </a:p>
          <a:p>
            <a:r>
              <a:rPr lang="en-US" b="1" dirty="0" smtClean="0"/>
              <a:t>Access.</a:t>
            </a:r>
            <a:r>
              <a:rPr lang="en-US" dirty="0" smtClean="0"/>
              <a:t> Under </a:t>
            </a:r>
            <a:r>
              <a:rPr lang="en-US" dirty="0"/>
              <a:t>the Privacy Shield, </a:t>
            </a:r>
            <a:r>
              <a:rPr lang="en-US" dirty="0" smtClean="0"/>
              <a:t>data subjects </a:t>
            </a:r>
            <a:r>
              <a:rPr lang="en-US" dirty="0"/>
              <a:t>will have the right to view </a:t>
            </a:r>
            <a:r>
              <a:rPr lang="en-US" dirty="0" smtClean="0"/>
              <a:t>the information </a:t>
            </a:r>
            <a:r>
              <a:rPr lang="en-US" dirty="0"/>
              <a:t>a Participant holds about them</a:t>
            </a:r>
            <a:r>
              <a:rPr lang="en-US" dirty="0" smtClean="0"/>
              <a:t>, for </a:t>
            </a:r>
            <a:r>
              <a:rPr lang="en-US" dirty="0"/>
              <a:t>a non-excessive fee, within a </a:t>
            </a:r>
            <a:r>
              <a:rPr lang="en-US" dirty="0" smtClean="0"/>
              <a:t>reasonable time </a:t>
            </a:r>
            <a:r>
              <a:rPr lang="en-US" dirty="0"/>
              <a:t>of making such a request. </a:t>
            </a:r>
            <a:endParaRPr lang="en-US" dirty="0" smtClean="0"/>
          </a:p>
          <a:p>
            <a:endParaRPr lang="en-US" dirty="0"/>
          </a:p>
          <a:p>
            <a:r>
              <a:rPr lang="en-US" dirty="0" smtClean="0"/>
              <a:t>Data subjects must </a:t>
            </a:r>
            <a:r>
              <a:rPr lang="en-US" dirty="0"/>
              <a:t>be able to correct, amend, or delete </a:t>
            </a:r>
            <a:r>
              <a:rPr lang="en-US" dirty="0" smtClean="0"/>
              <a:t>the information </a:t>
            </a:r>
            <a:r>
              <a:rPr lang="en-US" dirty="0"/>
              <a:t>where it is incorrect or has </a:t>
            </a:r>
            <a:r>
              <a:rPr lang="en-US" dirty="0" smtClean="0"/>
              <a:t>been processed </a:t>
            </a:r>
            <a:r>
              <a:rPr lang="en-US" dirty="0"/>
              <a:t>in violation of the </a:t>
            </a:r>
            <a:r>
              <a:rPr lang="en-US" dirty="0" smtClean="0"/>
              <a:t>privacy principles.</a:t>
            </a:r>
            <a:endParaRPr lang="en-US" dirty="0"/>
          </a:p>
        </p:txBody>
      </p:sp>
      <p:sp>
        <p:nvSpPr>
          <p:cNvPr id="4" name="Slide Number Placeholder 3"/>
          <p:cNvSpPr>
            <a:spLocks noGrp="1"/>
          </p:cNvSpPr>
          <p:nvPr>
            <p:ph type="sldNum" sz="quarter" idx="10"/>
          </p:nvPr>
        </p:nvSpPr>
        <p:spPr/>
        <p:txBody>
          <a:bodyPr/>
          <a:lstStyle/>
          <a:p>
            <a:fld id="{05778B58-C43B-41BA-8375-A4CF475166C7}" type="slidenum">
              <a:rPr lang="en-US" smtClean="0"/>
              <a:t>10</a:t>
            </a:fld>
            <a:endParaRPr lang="en-US" dirty="0"/>
          </a:p>
        </p:txBody>
      </p:sp>
    </p:spTree>
    <p:extLst>
      <p:ext uri="{BB962C8B-B14F-4D97-AF65-F5344CB8AC3E}">
        <p14:creationId xmlns:p14="http://schemas.microsoft.com/office/powerpoint/2010/main" val="146038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Recourse, Enforcement, and </a:t>
            </a:r>
            <a:r>
              <a:rPr lang="en-US" b="1" i="1" dirty="0" smtClean="0"/>
              <a:t>Liability</a:t>
            </a:r>
            <a:r>
              <a:rPr lang="en-US" i="1" dirty="0" smtClean="0"/>
              <a:t>.  </a:t>
            </a:r>
          </a:p>
          <a:p>
            <a:r>
              <a:rPr lang="en-US" dirty="0" smtClean="0"/>
              <a:t>In order </a:t>
            </a:r>
            <a:r>
              <a:rPr lang="en-US" dirty="0"/>
              <a:t>for the privacy principles to provide </a:t>
            </a:r>
            <a:r>
              <a:rPr lang="en-US" dirty="0" smtClean="0"/>
              <a:t>real protection </a:t>
            </a:r>
            <a:r>
              <a:rPr lang="en-US" dirty="0"/>
              <a:t>for EU data subjects, </a:t>
            </a:r>
            <a:r>
              <a:rPr lang="en-US" dirty="0" smtClean="0"/>
              <a:t>Participants must </a:t>
            </a:r>
            <a:r>
              <a:rPr lang="en-US" dirty="0"/>
              <a:t>provide robust compliance </a:t>
            </a:r>
            <a:r>
              <a:rPr lang="en-US" dirty="0" smtClean="0"/>
              <a:t>mechanisms and </a:t>
            </a:r>
            <a:r>
              <a:rPr lang="en-US" dirty="0"/>
              <a:t>proper recourse for EU data </a:t>
            </a:r>
            <a:r>
              <a:rPr lang="en-US" dirty="0" smtClean="0"/>
              <a:t>subjects whose </a:t>
            </a:r>
            <a:r>
              <a:rPr lang="en-US" dirty="0"/>
              <a:t>personal data has been processed in </a:t>
            </a:r>
            <a:r>
              <a:rPr lang="en-US" dirty="0" smtClean="0"/>
              <a:t>a non-compliant </a:t>
            </a:r>
            <a:r>
              <a:rPr lang="en-US" dirty="0"/>
              <a:t>manner. Participants </a:t>
            </a:r>
            <a:r>
              <a:rPr lang="en-US" dirty="0" smtClean="0"/>
              <a:t>must , therefore</a:t>
            </a:r>
            <a:r>
              <a:rPr lang="en-US" dirty="0"/>
              <a:t>: (</a:t>
            </a:r>
            <a:r>
              <a:rPr lang="en-US" dirty="0" err="1"/>
              <a:t>i</a:t>
            </a:r>
            <a:r>
              <a:rPr lang="en-US" dirty="0"/>
              <a:t>) re-certify </a:t>
            </a:r>
            <a:r>
              <a:rPr lang="en-US" dirty="0" smtClean="0"/>
              <a:t>annually (</a:t>
            </a:r>
            <a:r>
              <a:rPr lang="en-US" dirty="0"/>
              <a:t>demonstrating their continuing </a:t>
            </a:r>
            <a:r>
              <a:rPr lang="en-US" dirty="0" smtClean="0"/>
              <a:t>compliance with </a:t>
            </a:r>
            <a:r>
              <a:rPr lang="en-US" dirty="0"/>
              <a:t>the privacy principles); (ii) </a:t>
            </a:r>
            <a:r>
              <a:rPr lang="en-US" dirty="0" smtClean="0"/>
              <a:t>have effective </a:t>
            </a:r>
            <a:r>
              <a:rPr lang="en-US" dirty="0"/>
              <a:t>redress mechanisms in place </a:t>
            </a:r>
            <a:r>
              <a:rPr lang="en-US" dirty="0" smtClean="0"/>
              <a:t>which allow </a:t>
            </a:r>
            <a:r>
              <a:rPr lang="en-US" dirty="0"/>
              <a:t>individuals’ complaints to </a:t>
            </a:r>
            <a:r>
              <a:rPr lang="en-US" dirty="0" smtClean="0"/>
              <a:t>be investigated </a:t>
            </a:r>
            <a:r>
              <a:rPr lang="en-US" dirty="0"/>
              <a:t>and resolved independently</a:t>
            </a:r>
            <a:r>
              <a:rPr lang="en-US" dirty="0" smtClean="0"/>
              <a:t>, expeditiously</a:t>
            </a:r>
            <a:r>
              <a:rPr lang="en-US" dirty="0"/>
              <a:t>, and at no cost to the individual</a:t>
            </a:r>
            <a:r>
              <a:rPr lang="en-US" dirty="0" smtClean="0"/>
              <a:t>; and </a:t>
            </a:r>
            <a:r>
              <a:rPr lang="en-US" dirty="0"/>
              <a:t>(iii) be prepared to cooperate with </a:t>
            </a:r>
            <a:r>
              <a:rPr lang="en-US" dirty="0" smtClean="0"/>
              <a:t>the Federal </a:t>
            </a:r>
            <a:r>
              <a:rPr lang="en-US" dirty="0"/>
              <a:t>Trade Commission (the “</a:t>
            </a:r>
            <a:r>
              <a:rPr lang="en-US" b="1" dirty="0"/>
              <a:t>FTC</a:t>
            </a:r>
            <a:r>
              <a:rPr lang="en-US" dirty="0"/>
              <a:t>”) </a:t>
            </a:r>
            <a:r>
              <a:rPr lang="en-US" dirty="0" smtClean="0"/>
              <a:t>or the </a:t>
            </a:r>
            <a:r>
              <a:rPr lang="en-US" dirty="0"/>
              <a:t>Department of Transportation (</a:t>
            </a:r>
            <a:r>
              <a:rPr lang="en-US" dirty="0" smtClean="0"/>
              <a:t>as applicable</a:t>
            </a:r>
            <a:r>
              <a:rPr lang="en-US" dirty="0"/>
              <a:t>) which will have powers </a:t>
            </a:r>
            <a:r>
              <a:rPr lang="en-US" dirty="0" smtClean="0"/>
              <a:t>to investigate </a:t>
            </a:r>
            <a:r>
              <a:rPr lang="en-US" dirty="0"/>
              <a:t>and enforce compliance with </a:t>
            </a:r>
            <a:r>
              <a:rPr lang="en-US" dirty="0" smtClean="0"/>
              <a:t>the Privacy </a:t>
            </a:r>
            <a:r>
              <a:rPr lang="en-US" dirty="0"/>
              <a:t>Shield. </a:t>
            </a:r>
            <a:r>
              <a:rPr lang="en-US" dirty="0" smtClean="0"/>
              <a:t> </a:t>
            </a:r>
          </a:p>
          <a:p>
            <a:endParaRPr lang="en-US" dirty="0"/>
          </a:p>
          <a:p>
            <a:r>
              <a:rPr lang="en-US" dirty="0" smtClean="0"/>
              <a:t>An </a:t>
            </a:r>
            <a:r>
              <a:rPr lang="en-US" dirty="0"/>
              <a:t>individual will also </a:t>
            </a:r>
            <a:r>
              <a:rPr lang="en-US" dirty="0" smtClean="0"/>
              <a:t>be able </a:t>
            </a:r>
            <a:r>
              <a:rPr lang="en-US" dirty="0"/>
              <a:t>to bring complaints before his/her </a:t>
            </a:r>
            <a:r>
              <a:rPr lang="en-US" dirty="0" smtClean="0"/>
              <a:t>local data </a:t>
            </a:r>
            <a:r>
              <a:rPr lang="en-US" dirty="0"/>
              <a:t>protection authority, who will liaise </a:t>
            </a:r>
            <a:r>
              <a:rPr lang="en-US" dirty="0" smtClean="0"/>
              <a:t>with the </a:t>
            </a:r>
            <a:r>
              <a:rPr lang="en-US" dirty="0"/>
              <a:t>relevant Participant on the </a:t>
            </a:r>
            <a:r>
              <a:rPr lang="en-US" dirty="0" smtClean="0"/>
              <a:t>individual’s behalf</a:t>
            </a:r>
            <a:r>
              <a:rPr lang="en-US" dirty="0"/>
              <a:t>. Additionally, data subjects have a </a:t>
            </a:r>
            <a:r>
              <a:rPr lang="en-US" dirty="0" smtClean="0"/>
              <a:t>new right </a:t>
            </a:r>
            <a:r>
              <a:rPr lang="en-US" dirty="0"/>
              <a:t>of arbitration under the Privacy </a:t>
            </a:r>
            <a:r>
              <a:rPr lang="en-US" dirty="0" smtClean="0"/>
              <a:t>Shield, as </a:t>
            </a:r>
            <a:r>
              <a:rPr lang="en-US" dirty="0"/>
              <a:t>a final resort.</a:t>
            </a:r>
            <a:endParaRPr lang="en-US" dirty="0"/>
          </a:p>
        </p:txBody>
      </p:sp>
      <p:sp>
        <p:nvSpPr>
          <p:cNvPr id="4" name="Slide Number Placeholder 3"/>
          <p:cNvSpPr>
            <a:spLocks noGrp="1"/>
          </p:cNvSpPr>
          <p:nvPr>
            <p:ph type="sldNum" sz="quarter" idx="10"/>
          </p:nvPr>
        </p:nvSpPr>
        <p:spPr/>
        <p:txBody>
          <a:bodyPr/>
          <a:lstStyle/>
          <a:p>
            <a:fld id="{05778B58-C43B-41BA-8375-A4CF475166C7}" type="slidenum">
              <a:rPr lang="en-US" smtClean="0"/>
              <a:t>11</a:t>
            </a:fld>
            <a:endParaRPr lang="en-US" dirty="0"/>
          </a:p>
        </p:txBody>
      </p:sp>
    </p:spTree>
    <p:extLst>
      <p:ext uri="{BB962C8B-B14F-4D97-AF65-F5344CB8AC3E}">
        <p14:creationId xmlns:p14="http://schemas.microsoft.com/office/powerpoint/2010/main" val="410454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safe harbor, the Privacy Shield is expected to be popular among U.S. companies seeking to receive personal data from the EU. The Privacy Shield is more flexible, more convenient and less costly for companies to implement than other available data transfer mechanisms. For example, standard contractual clauses often are viewed as an administrative nightmare. All relevant legal entities may need to sign the clauses (including all data exporters and importers), certain EU member states require data exporters to submit the clauses, and other EU member states mandate regulatory approval of the clauses before transfers may commence. In addition, standard contractual clauses contain provisions that many data importers find onerous, such as the requirement to submit data processing facilities to audits by the data exporter and to obtain the exporter’s consent to provide subcontractors with access to personal data. Binding corporate rules require the approval of EU data protection authorities and generally involve a lengthy and costly process. A large multinational organization could expect to spend well over a year and expend significant resources (both monetary and otherwise) to implement binding corporate rules.</a:t>
            </a:r>
          </a:p>
          <a:p>
            <a:r>
              <a:rPr lang="en-US" dirty="0"/>
              <a:t>Organizations that will derive the most benefit from the availability of the Privacy Shield are those that route the majority of their EU-originating personal data from the EU to the U.S. For example, a U.S.-based company whose Texas headquarters serves as the global hub for the organization’s data will find the Privacy Shield particularly useful. If the company certifies to the shield, it can legally transfer EU personal data to the U.S. The company also will be allowed to transfer the personal data to third-party recipients who have signed an “onward transfer” agreement prepared by the company. Organizations that transfer their EU data directly to countries other than the U.S. generally will not be able to take advantage of the Privacy Shield</a:t>
            </a:r>
            <a:r>
              <a:rPr lang="en-US" dirty="0" smtClean="0"/>
              <a:t>.</a:t>
            </a:r>
            <a:endParaRPr lang="en-US" dirty="0"/>
          </a:p>
        </p:txBody>
      </p:sp>
      <p:sp>
        <p:nvSpPr>
          <p:cNvPr id="4" name="Slide Number Placeholder 3"/>
          <p:cNvSpPr>
            <a:spLocks noGrp="1"/>
          </p:cNvSpPr>
          <p:nvPr>
            <p:ph type="sldNum" sz="quarter" idx="10"/>
          </p:nvPr>
        </p:nvSpPr>
        <p:spPr/>
        <p:txBody>
          <a:bodyPr/>
          <a:lstStyle/>
          <a:p>
            <a:fld id="{05778B58-C43B-41BA-8375-A4CF475166C7}" type="slidenum">
              <a:rPr lang="en-US" smtClean="0"/>
              <a:t>12</a:t>
            </a:fld>
            <a:endParaRPr lang="en-US" dirty="0"/>
          </a:p>
        </p:txBody>
      </p:sp>
    </p:spTree>
    <p:extLst>
      <p:ext uri="{BB962C8B-B14F-4D97-AF65-F5344CB8AC3E}">
        <p14:creationId xmlns:p14="http://schemas.microsoft.com/office/powerpoint/2010/main" val="1893873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78B58-C43B-41BA-8375-A4CF475166C7}" type="slidenum">
              <a:rPr lang="en-US" smtClean="0"/>
              <a:t>13</a:t>
            </a:fld>
            <a:endParaRPr lang="en-US" dirty="0"/>
          </a:p>
        </p:txBody>
      </p:sp>
    </p:spTree>
    <p:extLst>
      <p:ext uri="{BB962C8B-B14F-4D97-AF65-F5344CB8AC3E}">
        <p14:creationId xmlns:p14="http://schemas.microsoft.com/office/powerpoint/2010/main" val="1717646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778B58-C43B-41BA-8375-A4CF475166C7}" type="slidenum">
              <a:rPr lang="en-US" smtClean="0"/>
              <a:t>14</a:t>
            </a:fld>
            <a:endParaRPr lang="en-US" dirty="0"/>
          </a:p>
        </p:txBody>
      </p:sp>
    </p:spTree>
    <p:extLst>
      <p:ext uri="{BB962C8B-B14F-4D97-AF65-F5344CB8AC3E}">
        <p14:creationId xmlns:p14="http://schemas.microsoft.com/office/powerpoint/2010/main" val="274902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78B58-C43B-41BA-8375-A4CF475166C7}" type="slidenum">
              <a:rPr lang="en-US" smtClean="0"/>
              <a:t>1</a:t>
            </a:fld>
            <a:endParaRPr lang="en-US" dirty="0"/>
          </a:p>
        </p:txBody>
      </p:sp>
    </p:spTree>
    <p:extLst>
      <p:ext uri="{BB962C8B-B14F-4D97-AF65-F5344CB8AC3E}">
        <p14:creationId xmlns:p14="http://schemas.microsoft.com/office/powerpoint/2010/main" val="331513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 August 1, 2016, the U.S. Department of Commerce began accepting applications for certification under the new EU-U.S. Privacy Shield</a:t>
            </a:r>
            <a:r>
              <a:rPr lang="en-US" sz="1400" dirty="0" smtClean="0"/>
              <a:t>.  </a:t>
            </a:r>
            <a:r>
              <a:rPr lang="en-US" sz="1400" dirty="0"/>
              <a:t>The Privacy Shield places participants under closer scrutiny from the Federal Trade Commission than was the case under its predecessor, the EU-U.S. Safe Harbor, and introduces new obligations such as liability for onward transfers and the provision of free, independent dispute</a:t>
            </a:r>
          </a:p>
          <a:p>
            <a:r>
              <a:rPr lang="en-US" sz="1400" dirty="0"/>
              <a:t>resolution to data subjects</a:t>
            </a:r>
          </a:p>
          <a:p>
            <a:endParaRPr lang="en-US" sz="1400" dirty="0" smtClean="0"/>
          </a:p>
          <a:p>
            <a:r>
              <a:rPr lang="en-US" sz="1400" dirty="0"/>
              <a:t>In October 2015, the Court of Justice of the European Union </a:t>
            </a:r>
            <a:r>
              <a:rPr lang="en-US" sz="1400" dirty="0" smtClean="0"/>
              <a:t>in </a:t>
            </a:r>
            <a:r>
              <a:rPr lang="en-US" sz="1400" i="1" dirty="0" smtClean="0"/>
              <a:t>Maximillian </a:t>
            </a:r>
            <a:r>
              <a:rPr lang="en-US" sz="1400" i="1" dirty="0" err="1"/>
              <a:t>Schrems</a:t>
            </a:r>
            <a:r>
              <a:rPr lang="en-US" sz="1400" i="1" dirty="0"/>
              <a:t> v Data Protection </a:t>
            </a:r>
            <a:r>
              <a:rPr lang="en-US" sz="1400" i="1" dirty="0" smtClean="0"/>
              <a:t>Commissioner</a:t>
            </a:r>
            <a:r>
              <a:rPr lang="en-US" sz="1400" dirty="0" smtClean="0"/>
              <a:t> </a:t>
            </a:r>
            <a:r>
              <a:rPr lang="en-US" sz="1400" dirty="0"/>
              <a:t>called </a:t>
            </a:r>
            <a:r>
              <a:rPr lang="en-US" sz="1400" dirty="0" smtClean="0"/>
              <a:t>into question </a:t>
            </a:r>
            <a:r>
              <a:rPr lang="en-US" sz="1400" dirty="0"/>
              <a:t>the legitimacy of thousands of transatlantic data flows </a:t>
            </a:r>
            <a:r>
              <a:rPr lang="en-US" sz="1400" dirty="0" smtClean="0"/>
              <a:t>by declaring </a:t>
            </a:r>
            <a:r>
              <a:rPr lang="en-US" sz="1400" dirty="0"/>
              <a:t>the Safe Harbor adequacy decision invalid. </a:t>
            </a:r>
            <a:endParaRPr lang="en-US" sz="1400" dirty="0" smtClean="0"/>
          </a:p>
          <a:p>
            <a:endParaRPr lang="en-US" sz="1400" dirty="0"/>
          </a:p>
          <a:p>
            <a:r>
              <a:rPr lang="en-US" sz="1400" dirty="0" smtClean="0"/>
              <a:t>The </a:t>
            </a:r>
            <a:r>
              <a:rPr lang="en-US" sz="1400" dirty="0"/>
              <a:t>arrival of </a:t>
            </a:r>
            <a:r>
              <a:rPr lang="en-US" sz="1400" dirty="0" smtClean="0"/>
              <a:t>the Privacy </a:t>
            </a:r>
            <a:r>
              <a:rPr lang="en-US" sz="1400" dirty="0"/>
              <a:t>Shield is therefore a positive step for businesses on both sides of</a:t>
            </a:r>
          </a:p>
          <a:p>
            <a:r>
              <a:rPr lang="en-US" sz="1400" dirty="0"/>
              <a:t>the Atlantic. While the Privacy Shield adequacy decision will, in </a:t>
            </a:r>
            <a:r>
              <a:rPr lang="en-US" sz="1400" dirty="0" smtClean="0"/>
              <a:t>our view</a:t>
            </a:r>
            <a:r>
              <a:rPr lang="en-US" sz="1400" dirty="0"/>
              <a:t>, very likely face challenges, EU data protection regulators </a:t>
            </a:r>
            <a:r>
              <a:rPr lang="en-US" sz="1400" dirty="0" smtClean="0"/>
              <a:t>have indicated </a:t>
            </a:r>
            <a:r>
              <a:rPr lang="en-US" sz="1400" dirty="0"/>
              <a:t>that they will reserve further scrutiny of the Privacy </a:t>
            </a:r>
            <a:r>
              <a:rPr lang="en-US" sz="1400" dirty="0" smtClean="0"/>
              <a:t>Shield until </a:t>
            </a:r>
            <a:r>
              <a:rPr lang="en-US" sz="1400" dirty="0"/>
              <a:t>next year</a:t>
            </a:r>
            <a:r>
              <a:rPr lang="en-US" sz="1400" dirty="0" smtClean="0"/>
              <a:t>.</a:t>
            </a:r>
          </a:p>
          <a:p>
            <a:endParaRPr lang="en-US" dirty="0"/>
          </a:p>
        </p:txBody>
      </p:sp>
      <p:sp>
        <p:nvSpPr>
          <p:cNvPr id="4" name="Slide Number Placeholder 3"/>
          <p:cNvSpPr>
            <a:spLocks noGrp="1"/>
          </p:cNvSpPr>
          <p:nvPr>
            <p:ph type="sldNum" sz="quarter" idx="10"/>
          </p:nvPr>
        </p:nvSpPr>
        <p:spPr/>
        <p:txBody>
          <a:bodyPr/>
          <a:lstStyle/>
          <a:p>
            <a:fld id="{05778B58-C43B-41BA-8375-A4CF475166C7}" type="slidenum">
              <a:rPr lang="en-US" smtClean="0"/>
              <a:t>2</a:t>
            </a:fld>
            <a:endParaRPr lang="en-US" dirty="0"/>
          </a:p>
        </p:txBody>
      </p:sp>
    </p:spTree>
    <p:extLst>
      <p:ext uri="{BB962C8B-B14F-4D97-AF65-F5344CB8AC3E}">
        <p14:creationId xmlns:p14="http://schemas.microsoft.com/office/powerpoint/2010/main" val="42433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EU data protection law generally prohibits the transfer of personal data outside of the EU unless the transfer (1) is to a jurisdiction that is deemed by the EC to provide an “adequate” level of protection for EU personal data, (2) falls within one of the few exceptions, or (3) is made in accordance with one of a small number of legal data transfer mechanisms. </a:t>
            </a:r>
            <a:endParaRPr lang="en-US" sz="1400" dirty="0" smtClean="0"/>
          </a:p>
          <a:p>
            <a:endParaRPr lang="en-US" sz="1400" dirty="0"/>
          </a:p>
          <a:p>
            <a:r>
              <a:rPr lang="en-US" sz="1400" dirty="0" smtClean="0"/>
              <a:t>There </a:t>
            </a:r>
            <a:r>
              <a:rPr lang="en-US" sz="1400" dirty="0"/>
              <a:t>are few “adequate” jurisdictions globally and the U.S. is not one of them. </a:t>
            </a:r>
            <a:endParaRPr lang="en-US" sz="1400" dirty="0" smtClean="0"/>
          </a:p>
          <a:p>
            <a:endParaRPr lang="en-US" sz="1400" dirty="0"/>
          </a:p>
          <a:p>
            <a:r>
              <a:rPr lang="en-US" sz="1400" dirty="0" smtClean="0"/>
              <a:t>The </a:t>
            </a:r>
            <a:r>
              <a:rPr lang="en-US" sz="1400" dirty="0"/>
              <a:t>exceptions, which include consent of the relevant individual, are ill-suited to routine and systematic business transfers. </a:t>
            </a:r>
            <a:endParaRPr lang="en-US" sz="1400" dirty="0" smtClean="0"/>
          </a:p>
          <a:p>
            <a:endParaRPr lang="en-US" sz="1400" dirty="0"/>
          </a:p>
          <a:p>
            <a:r>
              <a:rPr lang="en-US" sz="1400" dirty="0" smtClean="0"/>
              <a:t>With </a:t>
            </a:r>
            <a:r>
              <a:rPr lang="en-US" sz="1400" dirty="0"/>
              <a:t>respect to legal mechanisms for transferring EU personal data, the Privacy Shield is one of the few methods available, along with standard contractual clauses and binding corporate rules, by which personal data can be legally transferred from the EU to the U.S. </a:t>
            </a:r>
            <a:endParaRPr lang="en-US" sz="1400" dirty="0" smtClean="0"/>
          </a:p>
          <a:p>
            <a:endParaRPr lang="en-US" sz="1400" dirty="0"/>
          </a:p>
          <a:p>
            <a:r>
              <a:rPr lang="en-US" sz="1400" dirty="0" smtClean="0"/>
              <a:t>Unlike </a:t>
            </a:r>
            <a:r>
              <a:rPr lang="en-US" sz="1400" dirty="0"/>
              <a:t>standard contractual clauses and binding corporate rules, the Privacy Shield is available only to companies in the U.S. and applies only to data transfers from the EU to the </a:t>
            </a:r>
            <a:r>
              <a:rPr lang="en-US" sz="1400" dirty="0" err="1"/>
              <a:t>U.S</a:t>
            </a:r>
            <a:r>
              <a:rPr lang="en-US" sz="1400" dirty="0"/>
              <a:t> </a:t>
            </a:r>
            <a:endParaRPr lang="en-US" sz="1400" dirty="0"/>
          </a:p>
          <a:p>
            <a:endParaRPr lang="en-US" dirty="0"/>
          </a:p>
        </p:txBody>
      </p:sp>
      <p:sp>
        <p:nvSpPr>
          <p:cNvPr id="4" name="Slide Number Placeholder 3"/>
          <p:cNvSpPr>
            <a:spLocks noGrp="1"/>
          </p:cNvSpPr>
          <p:nvPr>
            <p:ph type="sldNum" sz="quarter" idx="10"/>
          </p:nvPr>
        </p:nvSpPr>
        <p:spPr/>
        <p:txBody>
          <a:bodyPr/>
          <a:lstStyle/>
          <a:p>
            <a:fld id="{05778B58-C43B-41BA-8375-A4CF475166C7}" type="slidenum">
              <a:rPr lang="en-US" smtClean="0"/>
              <a:t>3</a:t>
            </a:fld>
            <a:endParaRPr lang="en-US" dirty="0"/>
          </a:p>
        </p:txBody>
      </p:sp>
    </p:spTree>
    <p:extLst>
      <p:ext uri="{BB962C8B-B14F-4D97-AF65-F5344CB8AC3E}">
        <p14:creationId xmlns:p14="http://schemas.microsoft.com/office/powerpoint/2010/main" val="27411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induce companies to certify early, the Privacy Shield contains a narrow nine-month grace period for organizations that certify within the first two months of the Privacy Shield’s effective date. Businesses that certify during this two-month window will have a nine-month transition period to bring their existing contracts with onward transfer recipients into compliance with the Privacy Shield. Companies that certify more than two months after the effective date must have all of their shield-related onward transfer agreements in place on the date of certification.</a:t>
            </a:r>
          </a:p>
          <a:p>
            <a:endParaRPr lang="en-US" dirty="0"/>
          </a:p>
        </p:txBody>
      </p:sp>
      <p:sp>
        <p:nvSpPr>
          <p:cNvPr id="4" name="Slide Number Placeholder 3"/>
          <p:cNvSpPr>
            <a:spLocks noGrp="1"/>
          </p:cNvSpPr>
          <p:nvPr>
            <p:ph type="sldNum" sz="quarter" idx="10"/>
          </p:nvPr>
        </p:nvSpPr>
        <p:spPr/>
        <p:txBody>
          <a:bodyPr/>
          <a:lstStyle/>
          <a:p>
            <a:fld id="{05778B58-C43B-41BA-8375-A4CF475166C7}" type="slidenum">
              <a:rPr lang="en-US" smtClean="0"/>
              <a:t>4</a:t>
            </a:fld>
            <a:endParaRPr lang="en-US" dirty="0"/>
          </a:p>
        </p:txBody>
      </p:sp>
    </p:spTree>
    <p:extLst>
      <p:ext uri="{BB962C8B-B14F-4D97-AF65-F5344CB8AC3E}">
        <p14:creationId xmlns:p14="http://schemas.microsoft.com/office/powerpoint/2010/main" val="333981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the Privacy Shield as a data transfer mechanism, similar to the safe harbor, U.S. companies must commit to comply with seven principles governing the handling of personal data received in the U.S. via the shield. </a:t>
            </a:r>
            <a:endParaRPr lang="en-US" dirty="0" smtClean="0"/>
          </a:p>
          <a:p>
            <a:endParaRPr lang="en-US" dirty="0"/>
          </a:p>
          <a:p>
            <a:r>
              <a:rPr lang="en-US" dirty="0" smtClean="0"/>
              <a:t>The </a:t>
            </a:r>
            <a:r>
              <a:rPr lang="en-US" dirty="0"/>
              <a:t>seven principles that comprise the Privacy Shield are comparable to those of the safe harbor. </a:t>
            </a:r>
            <a:endParaRPr lang="en-US" dirty="0" smtClean="0"/>
          </a:p>
          <a:p>
            <a:endParaRPr lang="en-US" dirty="0"/>
          </a:p>
          <a:p>
            <a:r>
              <a:rPr lang="en-US" dirty="0" smtClean="0"/>
              <a:t>The </a:t>
            </a:r>
            <a:r>
              <a:rPr lang="en-US" dirty="0"/>
              <a:t>names of the principles have changed slightly, more detail has been added to certain of the principles, and a few new items have been included. </a:t>
            </a:r>
            <a:endParaRPr lang="en-US" dirty="0" smtClean="0"/>
          </a:p>
          <a:p>
            <a:endParaRPr lang="en-US" dirty="0"/>
          </a:p>
          <a:p>
            <a:r>
              <a:rPr lang="en-US" dirty="0" smtClean="0"/>
              <a:t>Generally</a:t>
            </a:r>
            <a:r>
              <a:rPr lang="en-US" dirty="0"/>
              <a:t>, however, companies that previously were certified to the safe harbor will be able to transition to the Privacy Shield without an extensive review or alteration of their processes for handling personal data received from the EU </a:t>
            </a:r>
            <a:endParaRPr lang="en-US" dirty="0" smtClean="0"/>
          </a:p>
          <a:p>
            <a:endParaRPr lang="en-US" dirty="0"/>
          </a:p>
          <a:p>
            <a:r>
              <a:rPr lang="en-US" dirty="0"/>
              <a:t>The seven principles of the Privacy Shield are complemented by 16 supplemental principles that provide more detail regarding specific data transfer issues, such as the processing of human resources information or sensitive data. </a:t>
            </a:r>
            <a:endParaRPr lang="en-US" dirty="0" smtClean="0"/>
          </a:p>
          <a:p>
            <a:endParaRPr lang="en-US" dirty="0"/>
          </a:p>
          <a:p>
            <a:r>
              <a:rPr lang="en-US" dirty="0" smtClean="0"/>
              <a:t>Because </a:t>
            </a:r>
            <a:r>
              <a:rPr lang="en-US" dirty="0"/>
              <a:t>the principles are designed to reflect the protections for personal data and rights granted to data subjects under EU law, companies with operations in the EU should be familiar with the substance of the shield’s requirements </a:t>
            </a:r>
            <a:endParaRPr lang="en-US" dirty="0"/>
          </a:p>
        </p:txBody>
      </p:sp>
      <p:sp>
        <p:nvSpPr>
          <p:cNvPr id="4" name="Slide Number Placeholder 3"/>
          <p:cNvSpPr>
            <a:spLocks noGrp="1"/>
          </p:cNvSpPr>
          <p:nvPr>
            <p:ph type="sldNum" sz="quarter" idx="10"/>
          </p:nvPr>
        </p:nvSpPr>
        <p:spPr/>
        <p:txBody>
          <a:bodyPr/>
          <a:lstStyle/>
          <a:p>
            <a:fld id="{05778B58-C43B-41BA-8375-A4CF475166C7}" type="slidenum">
              <a:rPr lang="en-US" smtClean="0"/>
              <a:t>5</a:t>
            </a:fld>
            <a:endParaRPr lang="en-US" dirty="0"/>
          </a:p>
        </p:txBody>
      </p:sp>
    </p:spTree>
    <p:extLst>
      <p:ext uri="{BB962C8B-B14F-4D97-AF65-F5344CB8AC3E}">
        <p14:creationId xmlns:p14="http://schemas.microsoft.com/office/powerpoint/2010/main" val="388204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Notice</a:t>
            </a:r>
            <a:r>
              <a:rPr lang="en-US" sz="1400" dirty="0" smtClean="0"/>
              <a:t>.  Organizations </a:t>
            </a:r>
            <a:r>
              <a:rPr lang="en-US" sz="1400" dirty="0"/>
              <a:t>who self-certify </a:t>
            </a:r>
            <a:r>
              <a:rPr lang="en-US" sz="1400" dirty="0" smtClean="0"/>
              <a:t>under the </a:t>
            </a:r>
            <a:r>
              <a:rPr lang="en-US" sz="1400" dirty="0"/>
              <a:t>Privacy Shield (“Participants”) will </a:t>
            </a:r>
            <a:r>
              <a:rPr lang="en-US" sz="1400" dirty="0" smtClean="0"/>
              <a:t>be obliged </a:t>
            </a:r>
            <a:r>
              <a:rPr lang="en-US" sz="1400" dirty="0"/>
              <a:t>to provide information to </a:t>
            </a:r>
            <a:r>
              <a:rPr lang="en-US" sz="1400" dirty="0" smtClean="0"/>
              <a:t>data subjects </a:t>
            </a:r>
            <a:r>
              <a:rPr lang="en-US" sz="1400" dirty="0"/>
              <a:t>concerning the processing of </a:t>
            </a:r>
            <a:r>
              <a:rPr lang="en-US" sz="1400" dirty="0" smtClean="0"/>
              <a:t>their personal </a:t>
            </a:r>
            <a:r>
              <a:rPr lang="en-US" sz="1400" dirty="0"/>
              <a:t>data, including: (</a:t>
            </a:r>
            <a:r>
              <a:rPr lang="en-US" sz="1400" dirty="0" err="1"/>
              <a:t>i</a:t>
            </a:r>
            <a:r>
              <a:rPr lang="en-US" sz="1400" dirty="0"/>
              <a:t>) the type of </a:t>
            </a:r>
            <a:r>
              <a:rPr lang="en-US" sz="1400" dirty="0" smtClean="0"/>
              <a:t>data collected</a:t>
            </a:r>
            <a:r>
              <a:rPr lang="en-US" sz="1400" dirty="0"/>
              <a:t>, (ii) the purpose of processing, (iii)</a:t>
            </a:r>
          </a:p>
          <a:p>
            <a:r>
              <a:rPr lang="en-US" sz="1400" dirty="0"/>
              <a:t>the data subject’s right of access, (iv</a:t>
            </a:r>
            <a:r>
              <a:rPr lang="en-US" sz="1400" dirty="0" smtClean="0"/>
              <a:t>) conditions </a:t>
            </a:r>
            <a:r>
              <a:rPr lang="en-US" sz="1400" dirty="0"/>
              <a:t>for onward transfers, and (v)</a:t>
            </a:r>
          </a:p>
          <a:p>
            <a:r>
              <a:rPr lang="en-US" sz="1400" dirty="0"/>
              <a:t>liability for such transfers. </a:t>
            </a:r>
            <a:endParaRPr lang="en-US" sz="1400" dirty="0" smtClean="0"/>
          </a:p>
          <a:p>
            <a:endParaRPr lang="en-US" sz="1400" dirty="0"/>
          </a:p>
          <a:p>
            <a:r>
              <a:rPr lang="en-US" sz="1400" dirty="0" smtClean="0"/>
              <a:t>The </a:t>
            </a:r>
            <a:r>
              <a:rPr lang="en-US" sz="1400" dirty="0"/>
              <a:t>notice </a:t>
            </a:r>
            <a:r>
              <a:rPr lang="en-US" sz="1400" dirty="0" smtClean="0"/>
              <a:t>requirement must </a:t>
            </a:r>
            <a:r>
              <a:rPr lang="en-US" sz="1400" dirty="0"/>
              <a:t>be satisfied before the individual’s </a:t>
            </a:r>
            <a:r>
              <a:rPr lang="en-US" sz="1400" dirty="0" smtClean="0"/>
              <a:t>data is </a:t>
            </a:r>
            <a:r>
              <a:rPr lang="en-US" sz="1400" dirty="0"/>
              <a:t>used for any purpose other than that </a:t>
            </a:r>
            <a:r>
              <a:rPr lang="en-US" sz="1400" dirty="0" smtClean="0"/>
              <a:t>for which </a:t>
            </a:r>
            <a:r>
              <a:rPr lang="en-US" sz="1400" dirty="0"/>
              <a:t>it was originally collected by </a:t>
            </a:r>
            <a:r>
              <a:rPr lang="en-US" sz="1400" dirty="0" smtClean="0"/>
              <a:t>the transferring </a:t>
            </a:r>
            <a:r>
              <a:rPr lang="en-US" sz="1400" dirty="0"/>
              <a:t>organization, or before it </a:t>
            </a:r>
            <a:r>
              <a:rPr lang="en-US" sz="1400" dirty="0" smtClean="0"/>
              <a:t>is disclosed </a:t>
            </a:r>
            <a:r>
              <a:rPr lang="en-US" sz="1400" dirty="0"/>
              <a:t>to a third party for the first </a:t>
            </a:r>
            <a:r>
              <a:rPr lang="en-US" sz="1400" dirty="0" smtClean="0"/>
              <a:t>time</a:t>
            </a:r>
          </a:p>
          <a:p>
            <a:endParaRPr lang="en-US" sz="1400" dirty="0"/>
          </a:p>
          <a:p>
            <a:r>
              <a:rPr lang="en-US" sz="1400" b="1" dirty="0" smtClean="0"/>
              <a:t>Choice</a:t>
            </a:r>
            <a:r>
              <a:rPr lang="en-US" sz="1400" dirty="0"/>
              <a:t>. Participants must provide </a:t>
            </a:r>
            <a:r>
              <a:rPr lang="en-US" sz="1400" dirty="0" smtClean="0"/>
              <a:t>data subjects </a:t>
            </a:r>
            <a:r>
              <a:rPr lang="en-US" sz="1400" dirty="0"/>
              <a:t>with the opportunity to </a:t>
            </a:r>
            <a:r>
              <a:rPr lang="en-US" sz="1400" dirty="0" smtClean="0"/>
              <a:t>choose whether </a:t>
            </a:r>
            <a:r>
              <a:rPr lang="en-US" sz="1400" dirty="0"/>
              <a:t>their data may be disclosed to </a:t>
            </a:r>
            <a:r>
              <a:rPr lang="en-US" sz="1400" dirty="0" smtClean="0"/>
              <a:t>third parties </a:t>
            </a:r>
            <a:r>
              <a:rPr lang="en-US" sz="1400" dirty="0"/>
              <a:t>or used for a purpose other than that</a:t>
            </a:r>
          </a:p>
          <a:p>
            <a:r>
              <a:rPr lang="en-US" sz="1400" dirty="0"/>
              <a:t>for which it was collected. </a:t>
            </a:r>
            <a:endParaRPr lang="en-US" sz="1400" dirty="0" smtClean="0"/>
          </a:p>
          <a:p>
            <a:endParaRPr lang="en-US" sz="1400" dirty="0"/>
          </a:p>
          <a:p>
            <a:r>
              <a:rPr lang="en-US" sz="1400" dirty="0" smtClean="0"/>
              <a:t>An </a:t>
            </a:r>
            <a:r>
              <a:rPr lang="en-US" sz="1400" dirty="0"/>
              <a:t>“opt-out” </a:t>
            </a:r>
            <a:r>
              <a:rPr lang="en-US" sz="1400" dirty="0" smtClean="0"/>
              <a:t>is sufficient </a:t>
            </a:r>
            <a:r>
              <a:rPr lang="en-US" sz="1400" dirty="0"/>
              <a:t>for such purposes. With respect </a:t>
            </a:r>
            <a:r>
              <a:rPr lang="en-US" sz="1400" dirty="0" smtClean="0"/>
              <a:t>to sensitive </a:t>
            </a:r>
            <a:r>
              <a:rPr lang="en-US" sz="1400" dirty="0"/>
              <a:t>personal </a:t>
            </a:r>
            <a:r>
              <a:rPr lang="en-US" sz="1400" dirty="0" smtClean="0"/>
              <a:t>data, data </a:t>
            </a:r>
            <a:r>
              <a:rPr lang="en-US" sz="1400" dirty="0"/>
              <a:t>subjects </a:t>
            </a:r>
            <a:r>
              <a:rPr lang="en-US" sz="1400" dirty="0" smtClean="0"/>
              <a:t>must provide </a:t>
            </a:r>
            <a:r>
              <a:rPr lang="en-US" sz="1400" dirty="0"/>
              <a:t>affirmative, express, “opt-in” </a:t>
            </a:r>
            <a:r>
              <a:rPr lang="en-US" sz="1400" dirty="0" smtClean="0"/>
              <a:t>consent where </a:t>
            </a:r>
            <a:r>
              <a:rPr lang="en-US" sz="1400" dirty="0"/>
              <a:t>the relevant Participant wishes </a:t>
            </a:r>
            <a:r>
              <a:rPr lang="en-US" sz="1400" dirty="0" smtClean="0"/>
              <a:t>to disclose </a:t>
            </a:r>
            <a:r>
              <a:rPr lang="en-US" sz="1400" dirty="0"/>
              <a:t>the information to a third party or </a:t>
            </a:r>
            <a:r>
              <a:rPr lang="en-US" sz="1400" dirty="0" smtClean="0"/>
              <a:t>use it </a:t>
            </a:r>
            <a:r>
              <a:rPr lang="en-US" sz="1400" dirty="0"/>
              <a:t>for a purpose other than that </a:t>
            </a:r>
            <a:r>
              <a:rPr lang="en-US" sz="1400" dirty="0" smtClean="0"/>
              <a:t> for </a:t>
            </a:r>
            <a:r>
              <a:rPr lang="en-US" sz="1400" dirty="0"/>
              <a:t>which </a:t>
            </a:r>
            <a:r>
              <a:rPr lang="en-US" sz="1400" dirty="0" smtClean="0"/>
              <a:t>it was </a:t>
            </a:r>
            <a:r>
              <a:rPr lang="en-US" sz="1400" dirty="0"/>
              <a:t>collected</a:t>
            </a:r>
          </a:p>
        </p:txBody>
      </p:sp>
      <p:sp>
        <p:nvSpPr>
          <p:cNvPr id="4" name="Slide Number Placeholder 3"/>
          <p:cNvSpPr>
            <a:spLocks noGrp="1"/>
          </p:cNvSpPr>
          <p:nvPr>
            <p:ph type="sldNum" sz="quarter" idx="10"/>
          </p:nvPr>
        </p:nvSpPr>
        <p:spPr/>
        <p:txBody>
          <a:bodyPr/>
          <a:lstStyle/>
          <a:p>
            <a:fld id="{05778B58-C43B-41BA-8375-A4CF475166C7}" type="slidenum">
              <a:rPr lang="en-US" smtClean="0"/>
              <a:t>6</a:t>
            </a:fld>
            <a:endParaRPr lang="en-US" dirty="0"/>
          </a:p>
        </p:txBody>
      </p:sp>
    </p:spTree>
    <p:extLst>
      <p:ext uri="{BB962C8B-B14F-4D97-AF65-F5344CB8AC3E}">
        <p14:creationId xmlns:p14="http://schemas.microsoft.com/office/powerpoint/2010/main" val="395511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778B58-C43B-41BA-8375-A4CF475166C7}" type="slidenum">
              <a:rPr lang="en-US" smtClean="0"/>
              <a:t>7</a:t>
            </a:fld>
            <a:endParaRPr lang="en-US" dirty="0"/>
          </a:p>
        </p:txBody>
      </p:sp>
    </p:spTree>
    <p:extLst>
      <p:ext uri="{BB962C8B-B14F-4D97-AF65-F5344CB8AC3E}">
        <p14:creationId xmlns:p14="http://schemas.microsoft.com/office/powerpoint/2010/main" val="135491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778B58-C43B-41BA-8375-A4CF475166C7}" type="slidenum">
              <a:rPr lang="en-US" smtClean="0"/>
              <a:t>8</a:t>
            </a:fld>
            <a:endParaRPr lang="en-US" dirty="0"/>
          </a:p>
        </p:txBody>
      </p:sp>
    </p:spTree>
    <p:extLst>
      <p:ext uri="{BB962C8B-B14F-4D97-AF65-F5344CB8AC3E}">
        <p14:creationId xmlns:p14="http://schemas.microsoft.com/office/powerpoint/2010/main" val="4102013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285752" y="1600200"/>
            <a:ext cx="4343401"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gn="l">
              <a:defRPr sz="3600">
                <a:solidFill>
                  <a:srgbClr val="09305A"/>
                </a:solidFill>
                <a:latin typeface="Arial" panose="020B0604020202020204" pitchFamily="34" charset="0"/>
                <a:cs typeface="Arial" panose="020B0604020202020204" pitchFamily="34" charset="0"/>
              </a:defRPr>
            </a:lvl1pPr>
          </a:lstStyle>
          <a:p>
            <a:pPr lvl="0"/>
            <a:r>
              <a:rPr lang="en-US" altLang="en-US" smtClean="0"/>
              <a:t>Click to edit Master title style</a:t>
            </a:r>
            <a:endParaRPr lang="en-US" altLang="en-US" dirty="0" smtClean="0"/>
          </a:p>
        </p:txBody>
      </p:sp>
      <p:sp>
        <p:nvSpPr>
          <p:cNvPr id="9" name="Text Placeholder 9"/>
          <p:cNvSpPr>
            <a:spLocks noGrp="1"/>
          </p:cNvSpPr>
          <p:nvPr>
            <p:ph type="body" sz="quarter" idx="14"/>
          </p:nvPr>
        </p:nvSpPr>
        <p:spPr>
          <a:xfrm>
            <a:off x="285750" y="4114800"/>
            <a:ext cx="5486400" cy="609600"/>
          </a:xfrm>
          <a:prstGeom prst="rect">
            <a:avLst/>
          </a:prstGeom>
        </p:spPr>
        <p:txBody>
          <a:bodyPr>
            <a:normAutofit/>
          </a:bodyPr>
          <a:lstStyle>
            <a:lvl1pPr marL="0" indent="0">
              <a:buNone/>
              <a:defRPr sz="1800">
                <a:solidFill>
                  <a:srgbClr val="353E45"/>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3" name="Text Placeholder 2"/>
          <p:cNvSpPr>
            <a:spLocks noGrp="1"/>
          </p:cNvSpPr>
          <p:nvPr>
            <p:ph type="body" sz="quarter" idx="16" hasCustomPrompt="1"/>
          </p:nvPr>
        </p:nvSpPr>
        <p:spPr>
          <a:xfrm>
            <a:off x="304800" y="5029200"/>
            <a:ext cx="2819400" cy="381000"/>
          </a:xfrm>
        </p:spPr>
        <p:txBody>
          <a:bodyPr anchor="ctr"/>
          <a:lstStyle>
            <a:lvl1pPr marL="0" indent="0">
              <a:buNone/>
              <a:defRPr sz="1400">
                <a:solidFill>
                  <a:srgbClr val="E26F17"/>
                </a:solidFill>
                <a:latin typeface="Arial" panose="020B0604020202020204" pitchFamily="34" charset="0"/>
                <a:cs typeface="Arial" panose="020B0604020202020204" pitchFamily="34" charset="0"/>
              </a:defRPr>
            </a:lvl1pPr>
            <a:lvl2pPr marL="457200" indent="0">
              <a:buNone/>
              <a:defRPr sz="1200">
                <a:solidFill>
                  <a:srgbClr val="E26F17"/>
                </a:solidFill>
                <a:latin typeface="Arial" panose="020B0604020202020204" pitchFamily="34" charset="0"/>
                <a:cs typeface="Arial" panose="020B0604020202020204" pitchFamily="34" charset="0"/>
              </a:defRPr>
            </a:lvl2pPr>
            <a:lvl3pPr marL="914400" indent="0">
              <a:buNone/>
              <a:defRPr sz="1200">
                <a:solidFill>
                  <a:srgbClr val="E26F17"/>
                </a:solidFill>
                <a:latin typeface="Arial" panose="020B0604020202020204" pitchFamily="34" charset="0"/>
                <a:cs typeface="Arial" panose="020B0604020202020204" pitchFamily="34" charset="0"/>
              </a:defRPr>
            </a:lvl3pPr>
            <a:lvl4pPr marL="1371600" indent="0">
              <a:buNone/>
              <a:defRPr sz="1200">
                <a:solidFill>
                  <a:srgbClr val="E26F17"/>
                </a:solidFill>
                <a:latin typeface="Arial" panose="020B0604020202020204" pitchFamily="34" charset="0"/>
                <a:cs typeface="Arial" panose="020B0604020202020204" pitchFamily="34" charset="0"/>
              </a:defRPr>
            </a:lvl4pPr>
            <a:lvl5pPr marL="1828800" indent="0">
              <a:buNone/>
              <a:defRPr sz="1200">
                <a:solidFill>
                  <a:srgbClr val="E26F17"/>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spTree>
    <p:extLst>
      <p:ext uri="{BB962C8B-B14F-4D97-AF65-F5344CB8AC3E}">
        <p14:creationId xmlns:p14="http://schemas.microsoft.com/office/powerpoint/2010/main" val="13431885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457200" y="1681842"/>
            <a:ext cx="8165592" cy="4414158"/>
          </a:xfrm>
        </p:spPr>
        <p:txBody>
          <a:bodyPr rtlCol="0">
            <a:normAutofit/>
          </a:bodyPr>
          <a:lstStyle>
            <a:lvl1pPr>
              <a:defRPr/>
            </a:lvl1pPr>
            <a:lvl6pPr marL="2286000" indent="0">
              <a:buNone/>
              <a:defRPr/>
            </a:lvl6pPr>
          </a:lstStyle>
          <a:p>
            <a:pPr lvl="0"/>
            <a:r>
              <a:rPr lang="en-US" noProof="0" dirty="0" smtClean="0"/>
              <a:t>Click icon to add chart</a:t>
            </a:r>
          </a:p>
        </p:txBody>
      </p:sp>
      <p:sp>
        <p:nvSpPr>
          <p:cNvPr id="5" name="Rectangle 11"/>
          <p:cNvSpPr>
            <a:spLocks noGrp="1" noChangeArrowheads="1"/>
          </p:cNvSpPr>
          <p:nvPr>
            <p:ph type="sldNum" sz="quarter" idx="11"/>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07144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1"/>
          <p:cNvSpPr>
            <a:spLocks noGrp="1" noChangeArrowheads="1"/>
          </p:cNvSpPr>
          <p:nvPr>
            <p:ph type="sldNum" sz="quarter" idx="10"/>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52423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0CA180-610C-47D8-A726-8E23BE38F3A7}" type="slidenum">
              <a:rPr lang="en-US" smtClean="0"/>
              <a:t>‹#›</a:t>
            </a:fld>
            <a:endParaRPr lang="en-US" dirty="0"/>
          </a:p>
        </p:txBody>
      </p:sp>
      <p:sp>
        <p:nvSpPr>
          <p:cNvPr id="4" name="Title 1"/>
          <p:cNvSpPr>
            <a:spLocks noGrp="1"/>
          </p:cNvSpPr>
          <p:nvPr>
            <p:ph type="ctrTitle"/>
          </p:nvPr>
        </p:nvSpPr>
        <p:spPr>
          <a:xfrm>
            <a:off x="304800" y="2130425"/>
            <a:ext cx="8165592" cy="1470025"/>
          </a:xfrm>
        </p:spPr>
        <p:txBody>
          <a:bodyPr anchor="b"/>
          <a:lstStyle/>
          <a:p>
            <a:r>
              <a:rPr lang="en-US" smtClean="0"/>
              <a:t>Click to edit Master title style</a:t>
            </a:r>
            <a:endParaRPr lang="en-US" dirty="0"/>
          </a:p>
        </p:txBody>
      </p:sp>
      <p:sp>
        <p:nvSpPr>
          <p:cNvPr id="5" name="Subtitle 2"/>
          <p:cNvSpPr>
            <a:spLocks noGrp="1"/>
          </p:cNvSpPr>
          <p:nvPr>
            <p:ph type="subTitle" idx="1"/>
          </p:nvPr>
        </p:nvSpPr>
        <p:spPr>
          <a:xfrm>
            <a:off x="304800" y="3886200"/>
            <a:ext cx="6400800" cy="1752600"/>
          </a:xfrm>
        </p:spPr>
        <p:txBody>
          <a:bodyPr/>
          <a:lstStyle>
            <a:lvl1pPr marL="0" indent="0" algn="l">
              <a:spcBef>
                <a:spcPts val="0"/>
              </a:spcBef>
              <a:buNone/>
              <a:defRPr sz="2400">
                <a:solidFill>
                  <a:srgbClr val="9CA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36725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Tree>
    <p:extLst>
      <p:ext uri="{BB962C8B-B14F-4D97-AF65-F5344CB8AC3E}">
        <p14:creationId xmlns:p14="http://schemas.microsoft.com/office/powerpoint/2010/main" val="38102501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ttorney Biograp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838200"/>
            <a:ext cx="8229600" cy="0"/>
          </a:xfrm>
          <a:prstGeom prst="line">
            <a:avLst/>
          </a:prstGeom>
          <a:ln w="9525">
            <a:solidFill>
              <a:srgbClr val="0E4888"/>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381000" y="256031"/>
            <a:ext cx="8249354" cy="585216"/>
          </a:xfrm>
        </p:spPr>
        <p:txBody>
          <a:bodyPr bIns="0">
            <a:normAutofit/>
          </a:bodyPr>
          <a:lstStyle>
            <a:lvl1pPr>
              <a:defRPr sz="2900" b="0" baseline="0">
                <a:solidFill>
                  <a:srgbClr val="09305A"/>
                </a:solidFill>
                <a:latin typeface="+mj-lt"/>
              </a:defRPr>
            </a:lvl1pPr>
          </a:lstStyle>
          <a:p>
            <a:r>
              <a:rPr lang="en-US" smtClean="0"/>
              <a:t>Click to edit Master title style</a:t>
            </a:r>
            <a:endParaRPr lang="en-US" dirty="0"/>
          </a:p>
        </p:txBody>
      </p:sp>
      <p:sp>
        <p:nvSpPr>
          <p:cNvPr id="14" name="Picture Placeholder 5"/>
          <p:cNvSpPr>
            <a:spLocks noGrp="1"/>
          </p:cNvSpPr>
          <p:nvPr>
            <p:ph type="pic" sz="quarter" idx="10"/>
          </p:nvPr>
        </p:nvSpPr>
        <p:spPr>
          <a:xfrm>
            <a:off x="457200" y="1447800"/>
            <a:ext cx="1981903" cy="2777408"/>
          </a:xfrm>
        </p:spPr>
        <p:txBody>
          <a:bodyPr rtlCol="0">
            <a:normAutofit/>
          </a:bodyPr>
          <a:lstStyle/>
          <a:p>
            <a:pPr lvl="0"/>
            <a:r>
              <a:rPr lang="en-US" noProof="0" dirty="0" smtClean="0"/>
              <a:t>Click icon to add picture</a:t>
            </a:r>
            <a:endParaRPr lang="en-US" noProof="0" dirty="0"/>
          </a:p>
        </p:txBody>
      </p:sp>
      <p:sp>
        <p:nvSpPr>
          <p:cNvPr id="16" name="Text Placeholder 10"/>
          <p:cNvSpPr>
            <a:spLocks noGrp="1"/>
          </p:cNvSpPr>
          <p:nvPr>
            <p:ph type="body" sz="quarter" idx="13"/>
          </p:nvPr>
        </p:nvSpPr>
        <p:spPr>
          <a:xfrm>
            <a:off x="3276600" y="1447800"/>
            <a:ext cx="5334000" cy="4151376"/>
          </a:xfrm>
        </p:spPr>
        <p:txBody>
          <a:bodyPr tIns="0" bIns="457200">
            <a:noAutofit/>
          </a:bodyPr>
          <a:lstStyle>
            <a:lvl1pPr marL="0" indent="0">
              <a:buFontTx/>
              <a:buNone/>
              <a:defRPr sz="2000">
                <a:solidFill>
                  <a:schemeClr val="tx1">
                    <a:lumMod val="65000"/>
                    <a:lumOff val="35000"/>
                  </a:schemeClr>
                </a:solidFill>
              </a:defRPr>
            </a:lvl1pPr>
            <a:lvl2pPr marL="457200" indent="0">
              <a:buFontTx/>
              <a:buNone/>
              <a:defRPr sz="2400">
                <a:solidFill>
                  <a:schemeClr val="accent4"/>
                </a:solidFill>
              </a:defRPr>
            </a:lvl2pPr>
            <a:lvl3pPr marL="914400" indent="0">
              <a:buFontTx/>
              <a:buNone/>
              <a:defRPr sz="2400">
                <a:solidFill>
                  <a:schemeClr val="accent4"/>
                </a:solidFill>
              </a:defRPr>
            </a:lvl3pPr>
            <a:lvl4pPr marL="1371600" indent="0">
              <a:buFontTx/>
              <a:buNone/>
              <a:defRPr sz="2400">
                <a:solidFill>
                  <a:schemeClr val="accent4"/>
                </a:solidFill>
              </a:defRPr>
            </a:lvl4pPr>
            <a:lvl5pPr marL="1828800" indent="0">
              <a:buFontTx/>
              <a:buNone/>
              <a:defRPr sz="2400">
                <a:solidFill>
                  <a:schemeClr val="accent4"/>
                </a:solidFill>
              </a:defRPr>
            </a:lvl5pPr>
          </a:lstStyle>
          <a:p>
            <a:pPr lvl="0"/>
            <a:r>
              <a:rPr lang="en-US" smtClean="0"/>
              <a:t>Click to edit Master text styles</a:t>
            </a:r>
          </a:p>
        </p:txBody>
      </p:sp>
      <p:sp>
        <p:nvSpPr>
          <p:cNvPr id="17" name="Text Placeholder 4"/>
          <p:cNvSpPr>
            <a:spLocks noGrp="1"/>
          </p:cNvSpPr>
          <p:nvPr>
            <p:ph type="body" sz="quarter" idx="14"/>
          </p:nvPr>
        </p:nvSpPr>
        <p:spPr>
          <a:xfrm>
            <a:off x="381000" y="4524393"/>
            <a:ext cx="2692402" cy="286411"/>
          </a:xfrm>
        </p:spPr>
        <p:txBody>
          <a:bodyPr tIns="0" bIns="0">
            <a:normAutofit/>
          </a:bodyPr>
          <a:lstStyle>
            <a:lvl1pPr marL="0" indent="0">
              <a:buFontTx/>
              <a:buNone/>
              <a:defRPr sz="1600">
                <a:solidFill>
                  <a:schemeClr val="accent2"/>
                </a:solidFill>
                <a:latin typeface="Arial" panose="020B0604020202020204" pitchFamily="34" charset="0"/>
                <a:cs typeface="Arial" panose="020B0604020202020204" pitchFamily="34" charset="0"/>
              </a:defRPr>
            </a:lvl1pPr>
            <a:lvl2pPr marL="457200" indent="0">
              <a:buFontTx/>
              <a:buNone/>
              <a:defRPr sz="1800">
                <a:solidFill>
                  <a:schemeClr val="accent2"/>
                </a:solidFill>
              </a:defRPr>
            </a:lvl2pPr>
            <a:lvl3pPr marL="914400" indent="0">
              <a:buFontTx/>
              <a:buNone/>
              <a:defRPr sz="1800">
                <a:solidFill>
                  <a:schemeClr val="accent2"/>
                </a:solidFill>
              </a:defRPr>
            </a:lvl3pPr>
            <a:lvl4pPr marL="1371600" indent="0">
              <a:buFontTx/>
              <a:buNone/>
              <a:defRPr sz="1800">
                <a:solidFill>
                  <a:schemeClr val="accent2"/>
                </a:solidFill>
              </a:defRPr>
            </a:lvl4pPr>
            <a:lvl5pPr marL="1828800" indent="0">
              <a:buFontTx/>
              <a:buNone/>
              <a:defRPr sz="1800">
                <a:solidFill>
                  <a:schemeClr val="accent2"/>
                </a:solidFill>
              </a:defRPr>
            </a:lvl5pPr>
          </a:lstStyle>
          <a:p>
            <a:pPr lvl="0"/>
            <a:r>
              <a:rPr lang="en-US" smtClean="0"/>
              <a:t>Click to edit Master text styles</a:t>
            </a:r>
          </a:p>
        </p:txBody>
      </p:sp>
      <p:sp>
        <p:nvSpPr>
          <p:cNvPr id="20" name="Text Placeholder 20"/>
          <p:cNvSpPr>
            <a:spLocks noGrp="1"/>
          </p:cNvSpPr>
          <p:nvPr>
            <p:ph type="body" sz="quarter" idx="16"/>
          </p:nvPr>
        </p:nvSpPr>
        <p:spPr>
          <a:xfrm>
            <a:off x="381000" y="942975"/>
            <a:ext cx="8229600" cy="276225"/>
          </a:xfrm>
        </p:spPr>
        <p:txBody>
          <a:bodyPr tIns="0" bIns="0">
            <a:noAutofit/>
          </a:bodyPr>
          <a:lstStyle>
            <a:lvl1pPr marL="0" indent="0">
              <a:buFontTx/>
              <a:buNone/>
              <a:defRPr sz="1300" b="1" i="0">
                <a:solidFill>
                  <a:schemeClr val="tx2"/>
                </a:solidFill>
                <a:latin typeface="Arial" panose="020B0604020202020204" pitchFamily="34" charset="0"/>
                <a:cs typeface="Arial" panose="020B0604020202020204" pitchFamily="34" charset="0"/>
              </a:defRPr>
            </a:lvl1pPr>
            <a:lvl2pPr marL="457200" indent="0">
              <a:buFontTx/>
              <a:buNone/>
              <a:defRPr sz="1800" b="1" i="0">
                <a:solidFill>
                  <a:schemeClr val="tx2"/>
                </a:solidFill>
              </a:defRPr>
            </a:lvl2pPr>
            <a:lvl3pPr marL="914400" indent="0">
              <a:buFontTx/>
              <a:buNone/>
              <a:defRPr sz="1800" b="1" i="0">
                <a:solidFill>
                  <a:schemeClr val="tx2"/>
                </a:solidFill>
              </a:defRPr>
            </a:lvl3pPr>
            <a:lvl4pPr marL="1371600" indent="0">
              <a:buFontTx/>
              <a:buNone/>
              <a:defRPr sz="1800" b="1" i="0">
                <a:solidFill>
                  <a:schemeClr val="tx2"/>
                </a:solidFill>
              </a:defRPr>
            </a:lvl4pPr>
            <a:lvl5pPr marL="1828800" indent="0">
              <a:buFontTx/>
              <a:buNone/>
              <a:defRPr sz="1800" b="1" i="0">
                <a:solidFill>
                  <a:schemeClr val="tx2"/>
                </a:solidFill>
              </a:defRPr>
            </a:lvl5pPr>
          </a:lstStyle>
          <a:p>
            <a:pPr lvl="0"/>
            <a:r>
              <a:rPr lang="en-US" smtClean="0"/>
              <a:t>Click to edit Master text styles</a:t>
            </a:r>
          </a:p>
        </p:txBody>
      </p:sp>
      <p:sp>
        <p:nvSpPr>
          <p:cNvPr id="22" name="Text Placeholder 9"/>
          <p:cNvSpPr>
            <a:spLocks noGrp="1"/>
          </p:cNvSpPr>
          <p:nvPr>
            <p:ph type="body" sz="quarter" idx="17"/>
          </p:nvPr>
        </p:nvSpPr>
        <p:spPr>
          <a:xfrm>
            <a:off x="381000" y="4810125"/>
            <a:ext cx="2692400" cy="1285875"/>
          </a:xfrm>
        </p:spPr>
        <p:txBody>
          <a:bodyPr>
            <a:noAutofit/>
          </a:bodyPr>
          <a:lstStyle>
            <a:lvl1pPr marL="0" indent="0">
              <a:buFontTx/>
              <a:buNone/>
              <a:defRPr sz="1050" i="1">
                <a:solidFill>
                  <a:schemeClr val="tx1">
                    <a:lumMod val="65000"/>
                    <a:lumOff val="35000"/>
                  </a:schemeClr>
                </a:solidFill>
              </a:defRPr>
            </a:lvl1pPr>
            <a:lvl2pPr marL="457200" indent="0">
              <a:buFontTx/>
              <a:buNone/>
              <a:defRPr sz="1400">
                <a:solidFill>
                  <a:schemeClr val="tx1">
                    <a:lumMod val="85000"/>
                    <a:lumOff val="15000"/>
                  </a:schemeClr>
                </a:solidFill>
              </a:defRPr>
            </a:lvl2pPr>
            <a:lvl3pPr marL="914400" indent="0">
              <a:buFontTx/>
              <a:buNone/>
              <a:defRPr sz="1400">
                <a:solidFill>
                  <a:schemeClr val="tx1">
                    <a:lumMod val="85000"/>
                    <a:lumOff val="15000"/>
                  </a:schemeClr>
                </a:solidFill>
              </a:defRPr>
            </a:lvl3pPr>
            <a:lvl4pPr marL="1371600" indent="0">
              <a:buFontTx/>
              <a:buNone/>
              <a:defRPr sz="1400">
                <a:solidFill>
                  <a:schemeClr val="tx1">
                    <a:lumMod val="85000"/>
                    <a:lumOff val="15000"/>
                  </a:schemeClr>
                </a:solidFill>
              </a:defRPr>
            </a:lvl4pPr>
            <a:lvl5pPr marL="1828800" indent="0">
              <a:buFontTx/>
              <a:buNone/>
              <a:defRPr sz="1400">
                <a:solidFill>
                  <a:schemeClr val="tx1">
                    <a:lumMod val="85000"/>
                    <a:lumOff val="15000"/>
                  </a:schemeClr>
                </a:solidFill>
              </a:defRPr>
            </a:lvl5pPr>
          </a:lstStyle>
          <a:p>
            <a:pPr lvl="0"/>
            <a:r>
              <a:rPr lang="en-US" smtClean="0"/>
              <a:t>Click to edit Master text styles</a:t>
            </a:r>
          </a:p>
        </p:txBody>
      </p:sp>
      <p:sp>
        <p:nvSpPr>
          <p:cNvPr id="9" name="Rectangle 11"/>
          <p:cNvSpPr>
            <a:spLocks noGrp="1" noChangeArrowheads="1"/>
          </p:cNvSpPr>
          <p:nvPr>
            <p:ph type="sldNum" sz="quarter" idx="18"/>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Tree>
    <p:extLst>
      <p:ext uri="{BB962C8B-B14F-4D97-AF65-F5344CB8AC3E}">
        <p14:creationId xmlns:p14="http://schemas.microsoft.com/office/powerpoint/2010/main" val="4094015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ttorney Biography: Green 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838200"/>
            <a:ext cx="8229600" cy="0"/>
          </a:xfrm>
          <a:prstGeom prst="line">
            <a:avLst/>
          </a:prstGeom>
          <a:ln w="9525">
            <a:solidFill>
              <a:srgbClr val="0E4888"/>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381000" y="256031"/>
            <a:ext cx="8249354" cy="585216"/>
          </a:xfrm>
        </p:spPr>
        <p:txBody>
          <a:bodyPr bIns="0">
            <a:normAutofit/>
          </a:bodyPr>
          <a:lstStyle>
            <a:lvl1pPr>
              <a:defRPr sz="2900" b="0" baseline="0">
                <a:solidFill>
                  <a:srgbClr val="09305A"/>
                </a:solidFill>
                <a:latin typeface="+mj-lt"/>
              </a:defRPr>
            </a:lvl1pPr>
          </a:lstStyle>
          <a:p>
            <a:r>
              <a:rPr lang="en-US" smtClean="0"/>
              <a:t>Click to edit Master title style</a:t>
            </a:r>
            <a:endParaRPr lang="en-US" dirty="0"/>
          </a:p>
        </p:txBody>
      </p:sp>
      <p:sp>
        <p:nvSpPr>
          <p:cNvPr id="14" name="Picture Placeholder 5"/>
          <p:cNvSpPr>
            <a:spLocks noGrp="1"/>
          </p:cNvSpPr>
          <p:nvPr>
            <p:ph type="pic" sz="quarter" idx="10"/>
          </p:nvPr>
        </p:nvSpPr>
        <p:spPr>
          <a:xfrm>
            <a:off x="457200" y="1447800"/>
            <a:ext cx="1981903" cy="2777408"/>
          </a:xfrm>
        </p:spPr>
        <p:txBody>
          <a:bodyPr rtlCol="0">
            <a:normAutofit/>
          </a:bodyPr>
          <a:lstStyle/>
          <a:p>
            <a:pPr lvl="0"/>
            <a:r>
              <a:rPr lang="en-US" noProof="0" dirty="0" smtClean="0"/>
              <a:t>Click icon to add picture</a:t>
            </a:r>
            <a:endParaRPr lang="en-US" noProof="0" dirty="0"/>
          </a:p>
        </p:txBody>
      </p:sp>
      <p:sp>
        <p:nvSpPr>
          <p:cNvPr id="16" name="Text Placeholder 10"/>
          <p:cNvSpPr>
            <a:spLocks noGrp="1"/>
          </p:cNvSpPr>
          <p:nvPr>
            <p:ph type="body" sz="quarter" idx="13"/>
          </p:nvPr>
        </p:nvSpPr>
        <p:spPr>
          <a:xfrm>
            <a:off x="3276600" y="1447800"/>
            <a:ext cx="5334000" cy="4151376"/>
          </a:xfrm>
        </p:spPr>
        <p:txBody>
          <a:bodyPr tIns="0" bIns="457200">
            <a:noAutofit/>
          </a:bodyPr>
          <a:lstStyle>
            <a:lvl1pPr marL="0" indent="0">
              <a:buFontTx/>
              <a:buNone/>
              <a:defRPr sz="2000">
                <a:solidFill>
                  <a:srgbClr val="9CAA00"/>
                </a:solidFill>
              </a:defRPr>
            </a:lvl1pPr>
            <a:lvl2pPr marL="457200" indent="0">
              <a:buFontTx/>
              <a:buNone/>
              <a:defRPr sz="2400">
                <a:solidFill>
                  <a:schemeClr val="accent4"/>
                </a:solidFill>
              </a:defRPr>
            </a:lvl2pPr>
            <a:lvl3pPr marL="914400" indent="0">
              <a:buFontTx/>
              <a:buNone/>
              <a:defRPr sz="2400">
                <a:solidFill>
                  <a:schemeClr val="accent4"/>
                </a:solidFill>
              </a:defRPr>
            </a:lvl3pPr>
            <a:lvl4pPr marL="1371600" indent="0">
              <a:buFontTx/>
              <a:buNone/>
              <a:defRPr sz="2400">
                <a:solidFill>
                  <a:schemeClr val="accent4"/>
                </a:solidFill>
              </a:defRPr>
            </a:lvl4pPr>
            <a:lvl5pPr marL="1828800" indent="0">
              <a:buFontTx/>
              <a:buNone/>
              <a:defRPr sz="2400">
                <a:solidFill>
                  <a:schemeClr val="accent4"/>
                </a:solidFill>
              </a:defRPr>
            </a:lvl5pPr>
          </a:lstStyle>
          <a:p>
            <a:pPr lvl="0"/>
            <a:r>
              <a:rPr lang="en-US" smtClean="0"/>
              <a:t>Click to edit Master text styles</a:t>
            </a:r>
          </a:p>
        </p:txBody>
      </p:sp>
      <p:sp>
        <p:nvSpPr>
          <p:cNvPr id="17" name="Text Placeholder 4"/>
          <p:cNvSpPr>
            <a:spLocks noGrp="1"/>
          </p:cNvSpPr>
          <p:nvPr>
            <p:ph type="body" sz="quarter" idx="14"/>
          </p:nvPr>
        </p:nvSpPr>
        <p:spPr>
          <a:xfrm>
            <a:off x="381000" y="4524393"/>
            <a:ext cx="2692402" cy="286411"/>
          </a:xfrm>
        </p:spPr>
        <p:txBody>
          <a:bodyPr tIns="0" bIns="0">
            <a:normAutofit/>
          </a:bodyPr>
          <a:lstStyle>
            <a:lvl1pPr marL="0" indent="0">
              <a:buFontTx/>
              <a:buNone/>
              <a:defRPr sz="1600">
                <a:solidFill>
                  <a:schemeClr val="accent2"/>
                </a:solidFill>
                <a:latin typeface="Arial" panose="020B0604020202020204" pitchFamily="34" charset="0"/>
                <a:cs typeface="Arial" panose="020B0604020202020204" pitchFamily="34" charset="0"/>
              </a:defRPr>
            </a:lvl1pPr>
            <a:lvl2pPr marL="457200" indent="0">
              <a:buFontTx/>
              <a:buNone/>
              <a:defRPr sz="1800">
                <a:solidFill>
                  <a:schemeClr val="accent2"/>
                </a:solidFill>
              </a:defRPr>
            </a:lvl2pPr>
            <a:lvl3pPr marL="914400" indent="0">
              <a:buFontTx/>
              <a:buNone/>
              <a:defRPr sz="1800">
                <a:solidFill>
                  <a:schemeClr val="accent2"/>
                </a:solidFill>
              </a:defRPr>
            </a:lvl3pPr>
            <a:lvl4pPr marL="1371600" indent="0">
              <a:buFontTx/>
              <a:buNone/>
              <a:defRPr sz="1800">
                <a:solidFill>
                  <a:schemeClr val="accent2"/>
                </a:solidFill>
              </a:defRPr>
            </a:lvl4pPr>
            <a:lvl5pPr marL="1828800" indent="0">
              <a:buFontTx/>
              <a:buNone/>
              <a:defRPr sz="1800">
                <a:solidFill>
                  <a:schemeClr val="accent2"/>
                </a:solidFill>
              </a:defRPr>
            </a:lvl5pPr>
          </a:lstStyle>
          <a:p>
            <a:pPr lvl="0"/>
            <a:r>
              <a:rPr lang="en-US" smtClean="0"/>
              <a:t>Click to edit Master text styles</a:t>
            </a:r>
          </a:p>
        </p:txBody>
      </p:sp>
      <p:sp>
        <p:nvSpPr>
          <p:cNvPr id="20" name="Text Placeholder 20"/>
          <p:cNvSpPr>
            <a:spLocks noGrp="1"/>
          </p:cNvSpPr>
          <p:nvPr>
            <p:ph type="body" sz="quarter" idx="16"/>
          </p:nvPr>
        </p:nvSpPr>
        <p:spPr>
          <a:xfrm>
            <a:off x="381000" y="942975"/>
            <a:ext cx="8229600" cy="276225"/>
          </a:xfrm>
        </p:spPr>
        <p:txBody>
          <a:bodyPr tIns="0" bIns="0">
            <a:noAutofit/>
          </a:bodyPr>
          <a:lstStyle>
            <a:lvl1pPr marL="0" indent="0">
              <a:buFontTx/>
              <a:buNone/>
              <a:defRPr sz="1300" b="1" i="0">
                <a:solidFill>
                  <a:schemeClr val="tx2"/>
                </a:solidFill>
                <a:latin typeface="Arial" panose="020B0604020202020204" pitchFamily="34" charset="0"/>
                <a:cs typeface="Arial" panose="020B0604020202020204" pitchFamily="34" charset="0"/>
              </a:defRPr>
            </a:lvl1pPr>
            <a:lvl2pPr marL="457200" indent="0">
              <a:buFontTx/>
              <a:buNone/>
              <a:defRPr sz="1800" b="1" i="0">
                <a:solidFill>
                  <a:schemeClr val="tx2"/>
                </a:solidFill>
              </a:defRPr>
            </a:lvl2pPr>
            <a:lvl3pPr marL="914400" indent="0">
              <a:buFontTx/>
              <a:buNone/>
              <a:defRPr sz="1800" b="1" i="0">
                <a:solidFill>
                  <a:schemeClr val="tx2"/>
                </a:solidFill>
              </a:defRPr>
            </a:lvl3pPr>
            <a:lvl4pPr marL="1371600" indent="0">
              <a:buFontTx/>
              <a:buNone/>
              <a:defRPr sz="1800" b="1" i="0">
                <a:solidFill>
                  <a:schemeClr val="tx2"/>
                </a:solidFill>
              </a:defRPr>
            </a:lvl4pPr>
            <a:lvl5pPr marL="1828800" indent="0">
              <a:buFontTx/>
              <a:buNone/>
              <a:defRPr sz="1800" b="1" i="0">
                <a:solidFill>
                  <a:schemeClr val="tx2"/>
                </a:solidFill>
              </a:defRPr>
            </a:lvl5pPr>
          </a:lstStyle>
          <a:p>
            <a:pPr lvl="0"/>
            <a:r>
              <a:rPr lang="en-US" smtClean="0"/>
              <a:t>Click to edit Master text styles</a:t>
            </a:r>
          </a:p>
        </p:txBody>
      </p:sp>
      <p:sp>
        <p:nvSpPr>
          <p:cNvPr id="22" name="Text Placeholder 9"/>
          <p:cNvSpPr>
            <a:spLocks noGrp="1"/>
          </p:cNvSpPr>
          <p:nvPr>
            <p:ph type="body" sz="quarter" idx="17"/>
          </p:nvPr>
        </p:nvSpPr>
        <p:spPr>
          <a:xfrm>
            <a:off x="381000" y="4810125"/>
            <a:ext cx="2692400" cy="1285875"/>
          </a:xfrm>
        </p:spPr>
        <p:txBody>
          <a:bodyPr>
            <a:noAutofit/>
          </a:bodyPr>
          <a:lstStyle>
            <a:lvl1pPr marL="0" indent="0">
              <a:buFontTx/>
              <a:buNone/>
              <a:defRPr sz="1050" i="1">
                <a:solidFill>
                  <a:schemeClr val="tx1">
                    <a:lumMod val="65000"/>
                    <a:lumOff val="35000"/>
                  </a:schemeClr>
                </a:solidFill>
              </a:defRPr>
            </a:lvl1pPr>
            <a:lvl2pPr marL="457200" indent="0">
              <a:buFontTx/>
              <a:buNone/>
              <a:defRPr sz="1400">
                <a:solidFill>
                  <a:schemeClr val="tx1">
                    <a:lumMod val="85000"/>
                    <a:lumOff val="15000"/>
                  </a:schemeClr>
                </a:solidFill>
              </a:defRPr>
            </a:lvl2pPr>
            <a:lvl3pPr marL="914400" indent="0">
              <a:buFontTx/>
              <a:buNone/>
              <a:defRPr sz="1400">
                <a:solidFill>
                  <a:schemeClr val="tx1">
                    <a:lumMod val="85000"/>
                    <a:lumOff val="15000"/>
                  </a:schemeClr>
                </a:solidFill>
              </a:defRPr>
            </a:lvl3pPr>
            <a:lvl4pPr marL="1371600" indent="0">
              <a:buFontTx/>
              <a:buNone/>
              <a:defRPr sz="1400">
                <a:solidFill>
                  <a:schemeClr val="tx1">
                    <a:lumMod val="85000"/>
                    <a:lumOff val="15000"/>
                  </a:schemeClr>
                </a:solidFill>
              </a:defRPr>
            </a:lvl4pPr>
            <a:lvl5pPr marL="1828800" indent="0">
              <a:buFontTx/>
              <a:buNone/>
              <a:defRPr sz="1400">
                <a:solidFill>
                  <a:schemeClr val="tx1">
                    <a:lumMod val="85000"/>
                    <a:lumOff val="15000"/>
                  </a:schemeClr>
                </a:solidFill>
              </a:defRPr>
            </a:lvl5pPr>
          </a:lstStyle>
          <a:p>
            <a:pPr lvl="0"/>
            <a:r>
              <a:rPr lang="en-US" smtClean="0"/>
              <a:t>Click to edit Master text styles</a:t>
            </a:r>
          </a:p>
        </p:txBody>
      </p:sp>
      <p:sp>
        <p:nvSpPr>
          <p:cNvPr id="9" name="Rectangle 11"/>
          <p:cNvSpPr>
            <a:spLocks noGrp="1" noChangeArrowheads="1"/>
          </p:cNvSpPr>
          <p:nvPr>
            <p:ph type="sldNum" sz="quarter" idx="18"/>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Tree>
    <p:extLst>
      <p:ext uri="{BB962C8B-B14F-4D97-AF65-F5344CB8AC3E}">
        <p14:creationId xmlns:p14="http://schemas.microsoft.com/office/powerpoint/2010/main" val="25980320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792288" y="5024876"/>
            <a:ext cx="5486400" cy="566738"/>
          </a:xfrm>
        </p:spPr>
        <p:txBody>
          <a:bodyPr anchor="b"/>
          <a:lstStyle>
            <a:lvl1pPr algn="l">
              <a:defRPr sz="20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1792288" y="5634476"/>
            <a:ext cx="5486400" cy="685800"/>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
          </p:nvPr>
        </p:nvSpPr>
        <p:spPr>
          <a:xfrm>
            <a:off x="1792288" y="457200"/>
            <a:ext cx="5486400" cy="4480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6" name="Rectangle 11"/>
          <p:cNvSpPr>
            <a:spLocks noGrp="1" noChangeArrowheads="1"/>
          </p:cNvSpPr>
          <p:nvPr>
            <p:ph type="sldNum" sz="quarter" idx="10"/>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Tree>
    <p:extLst>
      <p:ext uri="{BB962C8B-B14F-4D97-AF65-F5344CB8AC3E}">
        <p14:creationId xmlns:p14="http://schemas.microsoft.com/office/powerpoint/2010/main" val="15477202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Text,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sz="quarter" idx="10"/>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8" name="Text Placeholder 2"/>
          <p:cNvSpPr>
            <a:spLocks noGrp="1"/>
          </p:cNvSpPr>
          <p:nvPr>
            <p:ph type="body" sz="half" idx="1"/>
          </p:nvPr>
        </p:nvSpPr>
        <p:spPr>
          <a:xfrm>
            <a:off x="457199" y="1686460"/>
            <a:ext cx="4023360" cy="4419600"/>
          </a:xfrm>
        </p:spPr>
        <p:txBody>
          <a:bodyPr/>
          <a:lstStyle/>
          <a:p>
            <a:pPr lvl="0"/>
            <a:r>
              <a:rPr lang="en-US" smtClean="0"/>
              <a:t>Click to edit Master text styles</a:t>
            </a:r>
          </a:p>
        </p:txBody>
      </p:sp>
      <p:sp>
        <p:nvSpPr>
          <p:cNvPr id="9" name="Content Placeholder 3"/>
          <p:cNvSpPr>
            <a:spLocks noGrp="1"/>
          </p:cNvSpPr>
          <p:nvPr>
            <p:ph sz="half" idx="2"/>
          </p:nvPr>
        </p:nvSpPr>
        <p:spPr>
          <a:xfrm>
            <a:off x="4605069" y="1686460"/>
            <a:ext cx="4023360" cy="4419600"/>
          </a:xfrm>
        </p:spPr>
        <p:txBody>
          <a:body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30067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Bullet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1" y="1686460"/>
            <a:ext cx="2660904" cy="4495800"/>
          </a:xfrm>
        </p:spPr>
        <p:txBody>
          <a:bodyPr>
            <a:normAutofit/>
          </a:bodyPr>
          <a:lstStyle>
            <a:lvl1pPr>
              <a:spcBef>
                <a:spcPts val="700"/>
              </a:spcBef>
              <a:spcAft>
                <a:spcPts val="0"/>
              </a:spcAft>
              <a:defRPr sz="2000">
                <a:solidFill>
                  <a:srgbClr val="9CAA00"/>
                </a:solidFill>
              </a:defRPr>
            </a:lvl1pPr>
            <a:lvl2pPr>
              <a:spcBef>
                <a:spcPts val="700"/>
              </a:spcBef>
              <a:spcAft>
                <a:spcPts val="0"/>
              </a:spcAft>
              <a:defRPr sz="1800">
                <a:solidFill>
                  <a:schemeClr val="tx1">
                    <a:lumMod val="65000"/>
                    <a:lumOff val="35000"/>
                  </a:schemeClr>
                </a:solidFill>
              </a:defRPr>
            </a:lvl2pPr>
            <a:lvl3pPr>
              <a:spcBef>
                <a:spcPts val="700"/>
              </a:spcBef>
              <a:spcAft>
                <a:spcPts val="0"/>
              </a:spcAft>
              <a:defRPr sz="1600">
                <a:solidFill>
                  <a:schemeClr val="tx1">
                    <a:lumMod val="65000"/>
                    <a:lumOff val="35000"/>
                  </a:schemeClr>
                </a:solidFill>
              </a:defRPr>
            </a:lvl3pPr>
            <a:lvl4pPr>
              <a:spcBef>
                <a:spcPts val="700"/>
              </a:spcBef>
              <a:spcAft>
                <a:spcPts val="0"/>
              </a:spcAft>
              <a:defRPr sz="1400">
                <a:solidFill>
                  <a:schemeClr val="tx1">
                    <a:lumMod val="65000"/>
                    <a:lumOff val="35000"/>
                  </a:schemeClr>
                </a:solidFill>
              </a:defRPr>
            </a:lvl4pPr>
            <a:lvl5pPr>
              <a:spcBef>
                <a:spcPts val="700"/>
              </a:spcBef>
              <a:spcAft>
                <a:spcPts val="0"/>
              </a:spcAft>
              <a:defRPr sz="1200">
                <a:solidFill>
                  <a:schemeClr val="tx1">
                    <a:lumMod val="65000"/>
                    <a:lumOff val="3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sz="half" idx="10"/>
          </p:nvPr>
        </p:nvSpPr>
        <p:spPr>
          <a:xfrm>
            <a:off x="3197356" y="1686460"/>
            <a:ext cx="2660904" cy="4495800"/>
          </a:xfrm>
        </p:spPr>
        <p:txBody>
          <a:bodyPr>
            <a:normAutofit/>
          </a:bodyPr>
          <a:lstStyle>
            <a:lvl1pPr>
              <a:spcBef>
                <a:spcPts val="700"/>
              </a:spcBef>
              <a:spcAft>
                <a:spcPts val="0"/>
              </a:spcAft>
              <a:defRPr sz="2000">
                <a:solidFill>
                  <a:srgbClr val="9CAA00"/>
                </a:solidFill>
              </a:defRPr>
            </a:lvl1pPr>
            <a:lvl2pPr>
              <a:spcBef>
                <a:spcPts val="700"/>
              </a:spcBef>
              <a:spcAft>
                <a:spcPts val="0"/>
              </a:spcAft>
              <a:defRPr sz="1800">
                <a:solidFill>
                  <a:schemeClr val="tx1">
                    <a:lumMod val="65000"/>
                    <a:lumOff val="35000"/>
                  </a:schemeClr>
                </a:solidFill>
              </a:defRPr>
            </a:lvl2pPr>
            <a:lvl3pPr>
              <a:spcBef>
                <a:spcPts val="700"/>
              </a:spcBef>
              <a:spcAft>
                <a:spcPts val="0"/>
              </a:spcAft>
              <a:defRPr sz="1600">
                <a:solidFill>
                  <a:schemeClr val="tx1">
                    <a:lumMod val="65000"/>
                    <a:lumOff val="35000"/>
                  </a:schemeClr>
                </a:solidFill>
              </a:defRPr>
            </a:lvl3pPr>
            <a:lvl4pPr>
              <a:spcBef>
                <a:spcPts val="700"/>
              </a:spcBef>
              <a:spcAft>
                <a:spcPts val="0"/>
              </a:spcAft>
              <a:defRPr sz="1400">
                <a:solidFill>
                  <a:schemeClr val="tx1">
                    <a:lumMod val="65000"/>
                    <a:lumOff val="35000"/>
                  </a:schemeClr>
                </a:solidFill>
              </a:defRPr>
            </a:lvl4pPr>
            <a:lvl5pPr>
              <a:spcBef>
                <a:spcPts val="700"/>
              </a:spcBef>
              <a:spcAft>
                <a:spcPts val="0"/>
              </a:spcAft>
              <a:defRPr sz="1200">
                <a:solidFill>
                  <a:schemeClr val="tx1">
                    <a:lumMod val="65000"/>
                    <a:lumOff val="3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1"/>
          </p:nvPr>
        </p:nvSpPr>
        <p:spPr>
          <a:xfrm>
            <a:off x="5954691" y="1686460"/>
            <a:ext cx="2660904" cy="4495800"/>
          </a:xfrm>
        </p:spPr>
        <p:txBody>
          <a:bodyPr>
            <a:normAutofit/>
          </a:bodyPr>
          <a:lstStyle>
            <a:lvl1pPr>
              <a:spcBef>
                <a:spcPts val="700"/>
              </a:spcBef>
              <a:spcAft>
                <a:spcPts val="0"/>
              </a:spcAft>
              <a:defRPr sz="2000">
                <a:solidFill>
                  <a:srgbClr val="9CAA00"/>
                </a:solidFill>
              </a:defRPr>
            </a:lvl1pPr>
            <a:lvl2pPr>
              <a:spcBef>
                <a:spcPts val="700"/>
              </a:spcBef>
              <a:spcAft>
                <a:spcPts val="0"/>
              </a:spcAft>
              <a:defRPr sz="1800">
                <a:solidFill>
                  <a:schemeClr val="tx1">
                    <a:lumMod val="65000"/>
                    <a:lumOff val="35000"/>
                  </a:schemeClr>
                </a:solidFill>
              </a:defRPr>
            </a:lvl2pPr>
            <a:lvl3pPr>
              <a:spcBef>
                <a:spcPts val="700"/>
              </a:spcBef>
              <a:spcAft>
                <a:spcPts val="0"/>
              </a:spcAft>
              <a:defRPr sz="1600">
                <a:solidFill>
                  <a:schemeClr val="tx1">
                    <a:lumMod val="65000"/>
                    <a:lumOff val="35000"/>
                  </a:schemeClr>
                </a:solidFill>
              </a:defRPr>
            </a:lvl3pPr>
            <a:lvl4pPr>
              <a:spcBef>
                <a:spcPts val="700"/>
              </a:spcBef>
              <a:spcAft>
                <a:spcPts val="0"/>
              </a:spcAft>
              <a:defRPr sz="1400">
                <a:solidFill>
                  <a:schemeClr val="tx1">
                    <a:lumMod val="65000"/>
                    <a:lumOff val="35000"/>
                  </a:schemeClr>
                </a:solidFill>
              </a:defRPr>
            </a:lvl4pPr>
            <a:lvl5pPr>
              <a:spcBef>
                <a:spcPts val="700"/>
              </a:spcBef>
              <a:spcAft>
                <a:spcPts val="0"/>
              </a:spcAft>
              <a:defRPr sz="1200">
                <a:solidFill>
                  <a:schemeClr val="tx1">
                    <a:lumMod val="65000"/>
                    <a:lumOff val="3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11"/>
          <p:cNvSpPr>
            <a:spLocks noGrp="1" noChangeArrowheads="1"/>
          </p:cNvSpPr>
          <p:nvPr>
            <p:ph type="sldNum" sz="quarter" idx="12"/>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71875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 No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92" y="1603252"/>
            <a:ext cx="2377440" cy="646331"/>
          </a:xfrm>
        </p:spPr>
        <p:txBody>
          <a:bodyPr wrap="square" anchor="b">
            <a:spAutoFit/>
          </a:bodyPr>
          <a:lstStyle>
            <a:lvl1pPr marL="0" indent="0">
              <a:buFontTx/>
              <a:buNone/>
              <a:defRPr sz="1800">
                <a:solidFill>
                  <a:srgbClr val="9CAA00"/>
                </a:solidFill>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2"/>
          <p:cNvSpPr>
            <a:spLocks noGrp="1"/>
          </p:cNvSpPr>
          <p:nvPr>
            <p:ph sz="half" idx="12"/>
          </p:nvPr>
        </p:nvSpPr>
        <p:spPr>
          <a:xfrm>
            <a:off x="464392" y="2289052"/>
            <a:ext cx="2377440" cy="1577006"/>
          </a:xfrm>
        </p:spPr>
        <p:txBody>
          <a:bodyPr>
            <a:normAutofit/>
          </a:bodyPr>
          <a:lstStyle>
            <a:lvl1pPr marL="0" indent="0">
              <a:buFontTx/>
              <a:buNone/>
              <a:defRPr sz="1600">
                <a:solidFill>
                  <a:schemeClr val="tx1">
                    <a:lumMod val="65000"/>
                    <a:lumOff val="35000"/>
                  </a:schemeClr>
                </a:solidFill>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Rectangle 11"/>
          <p:cNvSpPr>
            <a:spLocks noGrp="1" noChangeArrowheads="1"/>
          </p:cNvSpPr>
          <p:nvPr>
            <p:ph type="sldNum" sz="quarter" idx="29"/>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20" name="Content Placeholder 2"/>
          <p:cNvSpPr>
            <a:spLocks noGrp="1"/>
          </p:cNvSpPr>
          <p:nvPr>
            <p:ph sz="half" idx="30"/>
          </p:nvPr>
        </p:nvSpPr>
        <p:spPr>
          <a:xfrm>
            <a:off x="464392" y="4034069"/>
            <a:ext cx="2377440" cy="646331"/>
          </a:xfrm>
        </p:spPr>
        <p:txBody>
          <a:bodyPr wrap="square" anchor="b">
            <a:spAutoFit/>
          </a:bodyPr>
          <a:lstStyle>
            <a:lvl1pPr marL="0" indent="0">
              <a:buFontTx/>
              <a:buNone/>
              <a:defRPr sz="1800">
                <a:solidFill>
                  <a:srgbClr val="9CAA00"/>
                </a:solidFill>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1" name="Content Placeholder 2"/>
          <p:cNvSpPr>
            <a:spLocks noGrp="1"/>
          </p:cNvSpPr>
          <p:nvPr>
            <p:ph sz="half" idx="31"/>
          </p:nvPr>
        </p:nvSpPr>
        <p:spPr>
          <a:xfrm>
            <a:off x="464392" y="4710200"/>
            <a:ext cx="2377440" cy="1577006"/>
          </a:xfrm>
        </p:spPr>
        <p:txBody>
          <a:bodyPr>
            <a:normAutofit/>
          </a:bodyPr>
          <a:lstStyle>
            <a:lvl1pPr marL="0" indent="0">
              <a:buFontTx/>
              <a:buNone/>
              <a:defRPr sz="1600">
                <a:solidFill>
                  <a:schemeClr val="tx1">
                    <a:lumMod val="65000"/>
                    <a:lumOff val="35000"/>
                  </a:schemeClr>
                </a:solidFill>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3" name="Content Placeholder 2"/>
          <p:cNvSpPr>
            <a:spLocks noGrp="1"/>
          </p:cNvSpPr>
          <p:nvPr>
            <p:ph sz="half" idx="32"/>
          </p:nvPr>
        </p:nvSpPr>
        <p:spPr>
          <a:xfrm>
            <a:off x="3403122" y="1603252"/>
            <a:ext cx="2377440" cy="646331"/>
          </a:xfrm>
        </p:spPr>
        <p:txBody>
          <a:bodyPr wrap="square" anchor="b">
            <a:spAutoFit/>
          </a:bodyPr>
          <a:lstStyle>
            <a:lvl1pPr marL="0" indent="0">
              <a:buFontTx/>
              <a:buNone/>
              <a:defRPr sz="1800">
                <a:solidFill>
                  <a:srgbClr val="9CAA00"/>
                </a:solidFill>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5" name="Content Placeholder 2"/>
          <p:cNvSpPr>
            <a:spLocks noGrp="1"/>
          </p:cNvSpPr>
          <p:nvPr>
            <p:ph sz="half" idx="33"/>
          </p:nvPr>
        </p:nvSpPr>
        <p:spPr>
          <a:xfrm>
            <a:off x="3403122" y="2289052"/>
            <a:ext cx="2377440" cy="1577006"/>
          </a:xfrm>
        </p:spPr>
        <p:txBody>
          <a:bodyPr>
            <a:normAutofit/>
          </a:bodyPr>
          <a:lstStyle>
            <a:lvl1pPr marL="0" indent="0">
              <a:buFontTx/>
              <a:buNone/>
              <a:defRPr sz="1600">
                <a:solidFill>
                  <a:schemeClr val="tx1">
                    <a:lumMod val="65000"/>
                    <a:lumOff val="35000"/>
                  </a:schemeClr>
                </a:solidFill>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6" name="Content Placeholder 2"/>
          <p:cNvSpPr>
            <a:spLocks noGrp="1"/>
          </p:cNvSpPr>
          <p:nvPr>
            <p:ph sz="half" idx="34"/>
          </p:nvPr>
        </p:nvSpPr>
        <p:spPr>
          <a:xfrm>
            <a:off x="3403122" y="4034069"/>
            <a:ext cx="2377440" cy="646331"/>
          </a:xfrm>
        </p:spPr>
        <p:txBody>
          <a:bodyPr wrap="square" anchor="b">
            <a:spAutoFit/>
          </a:bodyPr>
          <a:lstStyle>
            <a:lvl1pPr marL="0" indent="0">
              <a:buFontTx/>
              <a:buNone/>
              <a:defRPr sz="1800">
                <a:solidFill>
                  <a:srgbClr val="9CAA00"/>
                </a:solidFill>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7" name="Content Placeholder 2"/>
          <p:cNvSpPr>
            <a:spLocks noGrp="1"/>
          </p:cNvSpPr>
          <p:nvPr>
            <p:ph sz="half" idx="35"/>
          </p:nvPr>
        </p:nvSpPr>
        <p:spPr>
          <a:xfrm>
            <a:off x="3403122" y="4710200"/>
            <a:ext cx="2377440" cy="1577006"/>
          </a:xfrm>
        </p:spPr>
        <p:txBody>
          <a:bodyPr>
            <a:normAutofit/>
          </a:bodyPr>
          <a:lstStyle>
            <a:lvl1pPr marL="0" indent="0">
              <a:buFontTx/>
              <a:buNone/>
              <a:defRPr sz="1600">
                <a:solidFill>
                  <a:schemeClr val="tx1">
                    <a:lumMod val="65000"/>
                    <a:lumOff val="35000"/>
                  </a:schemeClr>
                </a:solidFill>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8" name="Content Placeholder 2"/>
          <p:cNvSpPr>
            <a:spLocks noGrp="1"/>
          </p:cNvSpPr>
          <p:nvPr>
            <p:ph sz="half" idx="36"/>
          </p:nvPr>
        </p:nvSpPr>
        <p:spPr>
          <a:xfrm>
            <a:off x="6238340" y="1603252"/>
            <a:ext cx="2377440" cy="646331"/>
          </a:xfrm>
        </p:spPr>
        <p:txBody>
          <a:bodyPr wrap="square" anchor="b">
            <a:spAutoFit/>
          </a:bodyPr>
          <a:lstStyle>
            <a:lvl1pPr marL="0" indent="0">
              <a:buFontTx/>
              <a:buNone/>
              <a:defRPr sz="1800">
                <a:solidFill>
                  <a:srgbClr val="9CAA00"/>
                </a:solidFill>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33" name="Content Placeholder 2"/>
          <p:cNvSpPr>
            <a:spLocks noGrp="1"/>
          </p:cNvSpPr>
          <p:nvPr>
            <p:ph sz="half" idx="37"/>
          </p:nvPr>
        </p:nvSpPr>
        <p:spPr>
          <a:xfrm>
            <a:off x="6238340" y="2289052"/>
            <a:ext cx="2377440" cy="1577006"/>
          </a:xfrm>
        </p:spPr>
        <p:txBody>
          <a:bodyPr>
            <a:normAutofit/>
          </a:bodyPr>
          <a:lstStyle>
            <a:lvl1pPr marL="0" indent="0">
              <a:buFontTx/>
              <a:buNone/>
              <a:defRPr sz="1600">
                <a:solidFill>
                  <a:schemeClr val="tx1">
                    <a:lumMod val="65000"/>
                    <a:lumOff val="35000"/>
                  </a:schemeClr>
                </a:solidFill>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34" name="Content Placeholder 2"/>
          <p:cNvSpPr>
            <a:spLocks noGrp="1"/>
          </p:cNvSpPr>
          <p:nvPr>
            <p:ph sz="half" idx="38"/>
          </p:nvPr>
        </p:nvSpPr>
        <p:spPr>
          <a:xfrm>
            <a:off x="6238340" y="4034069"/>
            <a:ext cx="2377440" cy="646331"/>
          </a:xfrm>
        </p:spPr>
        <p:txBody>
          <a:bodyPr wrap="square" anchor="b">
            <a:spAutoFit/>
          </a:bodyPr>
          <a:lstStyle>
            <a:lvl1pPr marL="0" indent="0">
              <a:buFontTx/>
              <a:buNone/>
              <a:defRPr sz="1800">
                <a:solidFill>
                  <a:srgbClr val="9CAA00"/>
                </a:solidFill>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35" name="Content Placeholder 2"/>
          <p:cNvSpPr>
            <a:spLocks noGrp="1"/>
          </p:cNvSpPr>
          <p:nvPr>
            <p:ph sz="half" idx="39"/>
          </p:nvPr>
        </p:nvSpPr>
        <p:spPr>
          <a:xfrm>
            <a:off x="6238340" y="4710200"/>
            <a:ext cx="2377440" cy="1577006"/>
          </a:xfrm>
        </p:spPr>
        <p:txBody>
          <a:bodyPr>
            <a:normAutofit/>
          </a:bodyPr>
          <a:lstStyle>
            <a:lvl1pPr marL="0" indent="0">
              <a:buFontTx/>
              <a:buNone/>
              <a:defRPr sz="1600">
                <a:solidFill>
                  <a:schemeClr val="tx1">
                    <a:lumMod val="65000"/>
                    <a:lumOff val="35000"/>
                  </a:schemeClr>
                </a:solidFill>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Title 3"/>
          <p:cNvSpPr>
            <a:spLocks noGrp="1"/>
          </p:cNvSpPr>
          <p:nvPr>
            <p:ph type="title"/>
          </p:nvPr>
        </p:nvSpPr>
        <p:spPr>
          <a:xfrm>
            <a:off x="457200" y="374904"/>
            <a:ext cx="8161338" cy="1047750"/>
          </a:xfrm>
        </p:spPr>
        <p:txBody>
          <a:bodyPr/>
          <a:lstStyle/>
          <a:p>
            <a:r>
              <a:rPr lang="en-US" smtClean="0"/>
              <a:t>Click to edit Master title style</a:t>
            </a:r>
            <a:endParaRPr lang="en-US"/>
          </a:p>
        </p:txBody>
      </p:sp>
    </p:spTree>
    <p:extLst>
      <p:ext uri="{BB962C8B-B14F-4D97-AF65-F5344CB8AC3E}">
        <p14:creationId xmlns:p14="http://schemas.microsoft.com/office/powerpoint/2010/main" val="25751144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7" name="Content Placeholder 6"/>
          <p:cNvSpPr>
            <a:spLocks noGrp="1"/>
          </p:cNvSpPr>
          <p:nvPr>
            <p:ph sz="quarter" idx="11"/>
          </p:nvPr>
        </p:nvSpPr>
        <p:spPr>
          <a:xfrm>
            <a:off x="457200" y="1673352"/>
            <a:ext cx="8165592" cy="44165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47425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ffi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fld id="{9B0CA180-610C-47D8-A726-8E23BE38F3A7}" type="slidenum">
              <a:rPr lang="en-US" smtClean="0"/>
              <a:t>‹#›</a:t>
            </a:fld>
            <a:endParaRPr lang="en-US" dirty="0"/>
          </a:p>
        </p:txBody>
      </p:sp>
      <p:sp>
        <p:nvSpPr>
          <p:cNvPr id="3" name="Title 12"/>
          <p:cNvSpPr txBox="1">
            <a:spLocks/>
          </p:cNvSpPr>
          <p:nvPr/>
        </p:nvSpPr>
        <p:spPr>
          <a:xfrm>
            <a:off x="457200" y="374904"/>
            <a:ext cx="8165592" cy="1051560"/>
          </a:xfrm>
          <a:prstGeom prst="rect">
            <a:avLst/>
          </a:prstGeom>
        </p:spPr>
        <p:txBody>
          <a:bodyPr bIns="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700" dirty="0" smtClean="0">
                <a:solidFill>
                  <a:srgbClr val="09305A"/>
                </a:solidFill>
                <a:latin typeface="Arial" panose="020B0604020202020204" pitchFamily="34" charset="0"/>
                <a:cs typeface="Arial" panose="020B0604020202020204" pitchFamily="34" charset="0"/>
              </a:rPr>
              <a:t>Offices</a:t>
            </a:r>
            <a:endParaRPr lang="en-US" sz="3600" dirty="0">
              <a:solidFill>
                <a:srgbClr val="09305A"/>
              </a:solidFill>
              <a:latin typeface="Arial" panose="020B0604020202020204" pitchFamily="34" charset="0"/>
              <a:cs typeface="Arial" panose="020B0604020202020204" pitchFamily="34" charset="0"/>
            </a:endParaRPr>
          </a:p>
        </p:txBody>
      </p:sp>
      <p:sp>
        <p:nvSpPr>
          <p:cNvPr id="4" name="Content Placeholder 13"/>
          <p:cNvSpPr txBox="1">
            <a:spLocks/>
          </p:cNvSpPr>
          <p:nvPr/>
        </p:nvSpPr>
        <p:spPr>
          <a:xfrm>
            <a:off x="465348" y="1680702"/>
            <a:ext cx="2468880" cy="4175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Tx/>
              <a:buNone/>
              <a:defRPr/>
            </a:pPr>
            <a:r>
              <a:rPr lang="en-US" sz="2400" baseline="0" dirty="0" smtClean="0">
                <a:solidFill>
                  <a:srgbClr val="828E1B"/>
                </a:solidFill>
                <a:latin typeface="Arial" panose="020B0604020202020204" pitchFamily="34" charset="0"/>
                <a:cs typeface="Arial" panose="020B0604020202020204" pitchFamily="34" charset="0"/>
              </a:rPr>
              <a:t>Chicago</a:t>
            </a:r>
            <a:endParaRPr lang="en-US" sz="2400" baseline="0" dirty="0">
              <a:solidFill>
                <a:srgbClr val="828E1B"/>
              </a:solidFill>
              <a:latin typeface="Arial" panose="020B0604020202020204" pitchFamily="34" charset="0"/>
              <a:cs typeface="Arial" panose="020B0604020202020204" pitchFamily="34" charset="0"/>
            </a:endParaRPr>
          </a:p>
        </p:txBody>
      </p:sp>
      <p:sp>
        <p:nvSpPr>
          <p:cNvPr id="5" name="Content Placeholder 14"/>
          <p:cNvSpPr txBox="1">
            <a:spLocks/>
          </p:cNvSpPr>
          <p:nvPr/>
        </p:nvSpPr>
        <p:spPr>
          <a:xfrm>
            <a:off x="498475" y="2186715"/>
            <a:ext cx="2468880" cy="150653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300"/>
              </a:spcAft>
              <a:buClr>
                <a:srgbClr val="9CAA00"/>
              </a:buClr>
              <a:buSzPct val="120000"/>
              <a:buFont typeface="Arial" panose="020B0604020202020204" pitchFamily="34" charset="0"/>
              <a:buNone/>
              <a:defRPr/>
            </a:pPr>
            <a:r>
              <a:rPr lang="en-US" sz="1400" dirty="0" smtClean="0">
                <a:solidFill>
                  <a:schemeClr val="tx1">
                    <a:lumMod val="65000"/>
                    <a:lumOff val="35000"/>
                  </a:schemeClr>
                </a:solidFill>
                <a:latin typeface="Arial" panose="020B0604020202020204" pitchFamily="34" charset="0"/>
                <a:cs typeface="Arial" panose="020B0604020202020204" pitchFamily="34" charset="0"/>
              </a:rPr>
              <a:t>222 North LaSalle Street</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chemeClr val="tx1">
                    <a:lumMod val="65000"/>
                    <a:lumOff val="35000"/>
                  </a:schemeClr>
                </a:solidFill>
                <a:latin typeface="Arial" panose="020B0604020202020204" pitchFamily="34" charset="0"/>
                <a:cs typeface="Arial" panose="020B0604020202020204" pitchFamily="34" charset="0"/>
              </a:rPr>
              <a:t>Chicago, IL 60601</a:t>
            </a:r>
          </a:p>
          <a:p>
            <a:pPr marL="0" indent="0" fontAlgn="auto">
              <a:spcAft>
                <a:spcPts val="300"/>
              </a:spcAft>
              <a:buClr>
                <a:srgbClr val="9CAA00"/>
              </a:buClr>
              <a:buSzPct val="120000"/>
              <a:buFont typeface="Arial" panose="020B0604020202020204" pitchFamily="34" charset="0"/>
              <a:buNone/>
              <a:defRPr/>
            </a:pPr>
            <a:r>
              <a:rPr lang="en-US" sz="1400" dirty="0" smtClean="0">
                <a:solidFill>
                  <a:srgbClr val="E26F17"/>
                </a:solidFill>
                <a:latin typeface="Arial" panose="020B0604020202020204" pitchFamily="34" charset="0"/>
                <a:cs typeface="Arial" panose="020B0604020202020204" pitchFamily="34" charset="0"/>
              </a:rPr>
              <a:t>T </a:t>
            </a:r>
            <a:r>
              <a:rPr lang="en-US" sz="1400" dirty="0" smtClean="0">
                <a:solidFill>
                  <a:schemeClr val="tx1">
                    <a:lumMod val="65000"/>
                    <a:lumOff val="35000"/>
                  </a:schemeClr>
                </a:solidFill>
                <a:latin typeface="Arial" panose="020B0604020202020204" pitchFamily="34" charset="0"/>
                <a:cs typeface="Arial" panose="020B0604020202020204" pitchFamily="34" charset="0"/>
              </a:rPr>
              <a:t>+1 312 609 7500</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rgbClr val="E26F17"/>
                </a:solidFill>
                <a:latin typeface="Arial" panose="020B0604020202020204" pitchFamily="34" charset="0"/>
                <a:cs typeface="Arial" panose="020B0604020202020204" pitchFamily="34" charset="0"/>
              </a:rPr>
              <a:t>F</a:t>
            </a:r>
            <a:r>
              <a:rPr lang="en-US" sz="1400" dirty="0" smtClean="0">
                <a:solidFill>
                  <a:schemeClr val="tx1">
                    <a:lumMod val="65000"/>
                    <a:lumOff val="35000"/>
                  </a:schemeClr>
                </a:solidFill>
                <a:latin typeface="Arial" panose="020B0604020202020204" pitchFamily="34" charset="0"/>
                <a:cs typeface="Arial" panose="020B0604020202020204" pitchFamily="34" charset="0"/>
              </a:rPr>
              <a:t> +1 312 609 5005</a:t>
            </a:r>
          </a:p>
        </p:txBody>
      </p:sp>
      <p:sp>
        <p:nvSpPr>
          <p:cNvPr id="6" name="Content Placeholder 16"/>
          <p:cNvSpPr txBox="1">
            <a:spLocks/>
          </p:cNvSpPr>
          <p:nvPr/>
        </p:nvSpPr>
        <p:spPr>
          <a:xfrm>
            <a:off x="3267075" y="2174414"/>
            <a:ext cx="2468880" cy="150653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300"/>
              </a:spcAft>
              <a:buClr>
                <a:srgbClr val="9CAA00"/>
              </a:buClr>
              <a:buSzPct val="120000"/>
              <a:buFontTx/>
              <a:buNone/>
              <a:defRPr/>
            </a:pPr>
            <a:r>
              <a:rPr lang="en-US" sz="1400" dirty="0" smtClean="0">
                <a:solidFill>
                  <a:schemeClr val="tx1">
                    <a:lumMod val="65000"/>
                    <a:lumOff val="35000"/>
                  </a:schemeClr>
                </a:solidFill>
                <a:latin typeface="Arial" panose="020B0604020202020204" pitchFamily="34" charset="0"/>
                <a:cs typeface="Arial" panose="020B0604020202020204" pitchFamily="34" charset="0"/>
              </a:rPr>
              <a:t>1401 I Street NW</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chemeClr val="tx1">
                    <a:lumMod val="65000"/>
                    <a:lumOff val="35000"/>
                  </a:schemeClr>
                </a:solidFill>
                <a:latin typeface="Arial" panose="020B0604020202020204" pitchFamily="34" charset="0"/>
                <a:cs typeface="Arial" panose="020B0604020202020204" pitchFamily="34" charset="0"/>
              </a:rPr>
              <a:t>Suite 1100</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chemeClr val="tx1">
                    <a:lumMod val="65000"/>
                    <a:lumOff val="35000"/>
                  </a:schemeClr>
                </a:solidFill>
                <a:latin typeface="Arial" panose="020B0604020202020204" pitchFamily="34" charset="0"/>
                <a:cs typeface="Arial" panose="020B0604020202020204" pitchFamily="34" charset="0"/>
              </a:rPr>
              <a:t>Washington, DC 20005</a:t>
            </a:r>
          </a:p>
          <a:p>
            <a:pPr marL="0" indent="0" fontAlgn="auto">
              <a:spcAft>
                <a:spcPts val="300"/>
              </a:spcAft>
              <a:buClr>
                <a:srgbClr val="9CAA00"/>
              </a:buClr>
              <a:buSzPct val="120000"/>
              <a:buFontTx/>
              <a:buNone/>
              <a:defRPr/>
            </a:pPr>
            <a:r>
              <a:rPr lang="en-US" sz="1400" dirty="0" smtClean="0">
                <a:solidFill>
                  <a:srgbClr val="E26F17"/>
                </a:solidFill>
                <a:latin typeface="Arial" panose="020B0604020202020204" pitchFamily="34" charset="0"/>
                <a:cs typeface="Arial" panose="020B0604020202020204" pitchFamily="34" charset="0"/>
              </a:rPr>
              <a:t>T</a:t>
            </a:r>
            <a:r>
              <a:rPr lang="en-US" sz="1400" dirty="0" smtClean="0">
                <a:solidFill>
                  <a:schemeClr val="tx1">
                    <a:lumMod val="65000"/>
                    <a:lumOff val="35000"/>
                  </a:schemeClr>
                </a:solidFill>
                <a:latin typeface="Arial" panose="020B0604020202020204" pitchFamily="34" charset="0"/>
                <a:cs typeface="Arial" panose="020B0604020202020204" pitchFamily="34" charset="0"/>
              </a:rPr>
              <a:t> +1 202 312 3320</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rgbClr val="E26F17"/>
                </a:solidFill>
                <a:latin typeface="Arial" panose="020B0604020202020204" pitchFamily="34" charset="0"/>
                <a:cs typeface="Arial" panose="020B0604020202020204" pitchFamily="34" charset="0"/>
              </a:rPr>
              <a:t>F</a:t>
            </a:r>
            <a:r>
              <a:rPr lang="en-US" sz="1400" dirty="0" smtClean="0">
                <a:solidFill>
                  <a:schemeClr val="tx1">
                    <a:lumMod val="65000"/>
                    <a:lumOff val="35000"/>
                  </a:schemeClr>
                </a:solidFill>
                <a:latin typeface="Arial" panose="020B0604020202020204" pitchFamily="34" charset="0"/>
                <a:cs typeface="Arial" panose="020B0604020202020204" pitchFamily="34" charset="0"/>
              </a:rPr>
              <a:t> +1 202 312 3322</a:t>
            </a:r>
          </a:p>
          <a:p>
            <a:pPr fontAlgn="auto">
              <a:spcAft>
                <a:spcPts val="0"/>
              </a:spcAft>
              <a:defRP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18"/>
          <p:cNvSpPr txBox="1">
            <a:spLocks/>
          </p:cNvSpPr>
          <p:nvPr/>
        </p:nvSpPr>
        <p:spPr>
          <a:xfrm>
            <a:off x="489849" y="4177841"/>
            <a:ext cx="2468880" cy="150177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300"/>
              </a:spcAft>
              <a:buClr>
                <a:srgbClr val="9CAA00"/>
              </a:buClr>
              <a:buSzPct val="120000"/>
              <a:buFont typeface="Arial" panose="020B0604020202020204" pitchFamily="34" charset="0"/>
              <a:buNone/>
              <a:defRPr/>
            </a:pPr>
            <a:r>
              <a:rPr lang="en-US" sz="1400" dirty="0" smtClean="0">
                <a:solidFill>
                  <a:schemeClr val="tx1">
                    <a:lumMod val="65000"/>
                    <a:lumOff val="35000"/>
                  </a:schemeClr>
                </a:solidFill>
                <a:latin typeface="Arial" panose="020B0604020202020204" pitchFamily="34" charset="0"/>
                <a:cs typeface="Arial" panose="020B0604020202020204" pitchFamily="34" charset="0"/>
              </a:rPr>
              <a:t>1633 Broadway</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chemeClr val="tx1">
                    <a:lumMod val="65000"/>
                    <a:lumOff val="35000"/>
                  </a:schemeClr>
                </a:solidFill>
                <a:latin typeface="Arial" panose="020B0604020202020204" pitchFamily="34" charset="0"/>
                <a:cs typeface="Arial" panose="020B0604020202020204" pitchFamily="34" charset="0"/>
              </a:rPr>
              <a:t>47</a:t>
            </a:r>
            <a:r>
              <a:rPr lang="en-US" sz="1400" baseline="30000" dirty="0" smtClean="0">
                <a:solidFill>
                  <a:schemeClr val="tx1">
                    <a:lumMod val="65000"/>
                    <a:lumOff val="35000"/>
                  </a:schemeClr>
                </a:solidFill>
                <a:latin typeface="Arial" panose="020B0604020202020204" pitchFamily="34" charset="0"/>
                <a:cs typeface="Arial" panose="020B0604020202020204" pitchFamily="34" charset="0"/>
              </a:rPr>
              <a:t>th</a:t>
            </a:r>
            <a:r>
              <a:rPr lang="en-US" sz="1400" dirty="0" smtClean="0">
                <a:solidFill>
                  <a:schemeClr val="tx1">
                    <a:lumMod val="65000"/>
                    <a:lumOff val="35000"/>
                  </a:schemeClr>
                </a:solidFill>
                <a:latin typeface="Arial" panose="020B0604020202020204" pitchFamily="34" charset="0"/>
                <a:cs typeface="Arial" panose="020B0604020202020204" pitchFamily="34" charset="0"/>
              </a:rPr>
              <a:t> Floor</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chemeClr val="tx1">
                    <a:lumMod val="65000"/>
                    <a:lumOff val="35000"/>
                  </a:schemeClr>
                </a:solidFill>
                <a:latin typeface="Arial" panose="020B0604020202020204" pitchFamily="34" charset="0"/>
                <a:cs typeface="Arial" panose="020B0604020202020204" pitchFamily="34" charset="0"/>
              </a:rPr>
              <a:t>New York, NY 10019</a:t>
            </a:r>
          </a:p>
          <a:p>
            <a:pPr marL="0" indent="0" fontAlgn="auto">
              <a:spcAft>
                <a:spcPts val="300"/>
              </a:spcAft>
              <a:buClr>
                <a:srgbClr val="9CAA00"/>
              </a:buClr>
              <a:buSzPct val="120000"/>
              <a:buFont typeface="Arial" panose="020B0604020202020204" pitchFamily="34" charset="0"/>
              <a:buNone/>
              <a:defRPr/>
            </a:pPr>
            <a:r>
              <a:rPr lang="it-IT" sz="1400" dirty="0" smtClean="0">
                <a:solidFill>
                  <a:srgbClr val="E26F17"/>
                </a:solidFill>
                <a:latin typeface="Arial" panose="020B0604020202020204" pitchFamily="34" charset="0"/>
                <a:cs typeface="Arial" panose="020B0604020202020204" pitchFamily="34" charset="0"/>
              </a:rPr>
              <a:t>T</a:t>
            </a:r>
            <a:r>
              <a:rPr lang="it-IT" sz="1400" dirty="0" smtClean="0">
                <a:solidFill>
                  <a:schemeClr val="tx1">
                    <a:lumMod val="65000"/>
                    <a:lumOff val="35000"/>
                  </a:schemeClr>
                </a:solidFill>
                <a:latin typeface="Arial" panose="020B0604020202020204" pitchFamily="34" charset="0"/>
                <a:cs typeface="Arial" panose="020B0604020202020204" pitchFamily="34" charset="0"/>
              </a:rPr>
              <a:t> +1 212 407 7700</a:t>
            </a:r>
            <a:br>
              <a:rPr lang="it-IT" sz="1400" dirty="0" smtClean="0">
                <a:solidFill>
                  <a:schemeClr val="tx1">
                    <a:lumMod val="65000"/>
                    <a:lumOff val="35000"/>
                  </a:schemeClr>
                </a:solidFill>
                <a:latin typeface="Arial" panose="020B0604020202020204" pitchFamily="34" charset="0"/>
                <a:cs typeface="Arial" panose="020B0604020202020204" pitchFamily="34" charset="0"/>
              </a:rPr>
            </a:br>
            <a:r>
              <a:rPr lang="it-IT" sz="1400" dirty="0" smtClean="0">
                <a:solidFill>
                  <a:srgbClr val="E26F17"/>
                </a:solidFill>
                <a:latin typeface="Arial" panose="020B0604020202020204" pitchFamily="34" charset="0"/>
                <a:cs typeface="Arial" panose="020B0604020202020204" pitchFamily="34" charset="0"/>
              </a:rPr>
              <a:t>F</a:t>
            </a:r>
            <a:r>
              <a:rPr lang="it-IT" sz="1400" dirty="0" smtClean="0">
                <a:solidFill>
                  <a:schemeClr val="tx1">
                    <a:lumMod val="65000"/>
                    <a:lumOff val="35000"/>
                  </a:schemeClr>
                </a:solidFill>
                <a:latin typeface="Arial" panose="020B0604020202020204" pitchFamily="34" charset="0"/>
                <a:cs typeface="Arial" panose="020B0604020202020204" pitchFamily="34" charset="0"/>
              </a:rPr>
              <a:t> +1 212 407 7799</a:t>
            </a:r>
          </a:p>
          <a:p>
            <a:pPr marL="0" indent="0" fontAlgn="auto">
              <a:spcAft>
                <a:spcPts val="0"/>
              </a:spcAft>
              <a:buFont typeface="Arial" panose="020B0604020202020204" pitchFamily="34" charset="0"/>
              <a:buNone/>
              <a:defRP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Content Placeholder 15"/>
          <p:cNvSpPr txBox="1">
            <a:spLocks/>
          </p:cNvSpPr>
          <p:nvPr/>
        </p:nvSpPr>
        <p:spPr>
          <a:xfrm>
            <a:off x="3260725" y="1680703"/>
            <a:ext cx="2468880" cy="4175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US" sz="2400" dirty="0" smtClean="0">
                <a:solidFill>
                  <a:srgbClr val="828E1B"/>
                </a:solidFill>
                <a:latin typeface="Arial" panose="020B0604020202020204" pitchFamily="34" charset="0"/>
                <a:cs typeface="Arial" panose="020B0604020202020204" pitchFamily="34" charset="0"/>
              </a:rPr>
              <a:t>Washington,</a:t>
            </a:r>
            <a:r>
              <a:rPr lang="en-US" sz="900" baseline="0" dirty="0" smtClean="0">
                <a:solidFill>
                  <a:srgbClr val="828E1B"/>
                </a:solidFill>
                <a:latin typeface="Arial" panose="020B0604020202020204" pitchFamily="34" charset="0"/>
                <a:cs typeface="Arial" panose="020B0604020202020204" pitchFamily="34" charset="0"/>
              </a:rPr>
              <a:t> </a:t>
            </a:r>
            <a:r>
              <a:rPr lang="en-US" sz="2400" dirty="0" smtClean="0">
                <a:solidFill>
                  <a:srgbClr val="828E1B"/>
                </a:solidFill>
                <a:latin typeface="Arial" panose="020B0604020202020204" pitchFamily="34" charset="0"/>
                <a:cs typeface="Arial" panose="020B0604020202020204" pitchFamily="34" charset="0"/>
              </a:rPr>
              <a:t>DC</a:t>
            </a:r>
            <a:endParaRPr lang="en-US" sz="2400" dirty="0">
              <a:solidFill>
                <a:srgbClr val="828E1B"/>
              </a:solidFill>
              <a:latin typeface="Arial" panose="020B0604020202020204" pitchFamily="34" charset="0"/>
              <a:cs typeface="Arial" panose="020B0604020202020204" pitchFamily="34" charset="0"/>
            </a:endParaRPr>
          </a:p>
        </p:txBody>
      </p:sp>
      <p:sp>
        <p:nvSpPr>
          <p:cNvPr id="9" name="Content Placeholder 17"/>
          <p:cNvSpPr txBox="1">
            <a:spLocks/>
          </p:cNvSpPr>
          <p:nvPr/>
        </p:nvSpPr>
        <p:spPr>
          <a:xfrm>
            <a:off x="465347" y="3701878"/>
            <a:ext cx="2468880" cy="4175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dirty="0" smtClean="0">
                <a:solidFill>
                  <a:srgbClr val="828E1B"/>
                </a:solidFill>
                <a:latin typeface="Arial" panose="020B0604020202020204" pitchFamily="34" charset="0"/>
                <a:cs typeface="Arial" panose="020B0604020202020204" pitchFamily="34" charset="0"/>
              </a:rPr>
              <a:t>New York</a:t>
            </a:r>
            <a:endParaRPr lang="en-US" sz="2400" dirty="0">
              <a:solidFill>
                <a:srgbClr val="828E1B"/>
              </a:solidFill>
              <a:latin typeface="Arial" panose="020B0604020202020204" pitchFamily="34" charset="0"/>
              <a:cs typeface="Arial" panose="020B0604020202020204" pitchFamily="34" charset="0"/>
            </a:endParaRPr>
          </a:p>
        </p:txBody>
      </p:sp>
      <p:sp>
        <p:nvSpPr>
          <p:cNvPr id="10" name="Content Placeholder 20"/>
          <p:cNvSpPr txBox="1">
            <a:spLocks/>
          </p:cNvSpPr>
          <p:nvPr/>
        </p:nvSpPr>
        <p:spPr>
          <a:xfrm>
            <a:off x="3267075" y="4166727"/>
            <a:ext cx="2468880" cy="150177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300"/>
              </a:spcAft>
              <a:buClr>
                <a:srgbClr val="9CAA00"/>
              </a:buClr>
              <a:buSzPct val="120000"/>
              <a:buFont typeface="Arial" panose="020B0604020202020204" pitchFamily="34" charset="0"/>
              <a:buNone/>
              <a:defRPr/>
            </a:pPr>
            <a:r>
              <a:rPr lang="fi-FI" sz="1400" dirty="0" smtClean="0">
                <a:solidFill>
                  <a:schemeClr val="tx1">
                    <a:lumMod val="65000"/>
                    <a:lumOff val="35000"/>
                  </a:schemeClr>
                </a:solidFill>
                <a:latin typeface="Arial" panose="020B0604020202020204" pitchFamily="34" charset="0"/>
                <a:cs typeface="Arial" panose="020B0604020202020204" pitchFamily="34" charset="0"/>
              </a:rPr>
              <a:t>4 Coleman Street</a:t>
            </a:r>
            <a:br>
              <a:rPr lang="fi-FI" sz="1400" dirty="0" smtClean="0">
                <a:solidFill>
                  <a:schemeClr val="tx1">
                    <a:lumMod val="65000"/>
                    <a:lumOff val="35000"/>
                  </a:schemeClr>
                </a:solidFill>
                <a:latin typeface="Arial" panose="020B0604020202020204" pitchFamily="34" charset="0"/>
                <a:cs typeface="Arial" panose="020B0604020202020204" pitchFamily="34" charset="0"/>
              </a:rPr>
            </a:br>
            <a:r>
              <a:rPr lang="fi-FI" sz="1400" dirty="0" smtClean="0">
                <a:solidFill>
                  <a:schemeClr val="tx1">
                    <a:lumMod val="65000"/>
                    <a:lumOff val="35000"/>
                  </a:schemeClr>
                </a:solidFill>
                <a:latin typeface="Arial" panose="020B0604020202020204" pitchFamily="34" charset="0"/>
                <a:cs typeface="Arial" panose="020B0604020202020204" pitchFamily="34" charset="0"/>
              </a:rPr>
              <a:t>London EC2R 5AR</a:t>
            </a:r>
            <a:br>
              <a:rPr lang="fi-FI" sz="1400" dirty="0" smtClean="0">
                <a:solidFill>
                  <a:schemeClr val="tx1">
                    <a:lumMod val="65000"/>
                    <a:lumOff val="35000"/>
                  </a:schemeClr>
                </a:solidFill>
                <a:latin typeface="Arial" panose="020B0604020202020204" pitchFamily="34" charset="0"/>
                <a:cs typeface="Arial" panose="020B0604020202020204" pitchFamily="34" charset="0"/>
              </a:rPr>
            </a:br>
            <a:r>
              <a:rPr lang="fi-FI" sz="1400" dirty="0" smtClean="0">
                <a:solidFill>
                  <a:schemeClr val="tx1">
                    <a:lumMod val="65000"/>
                    <a:lumOff val="35000"/>
                  </a:schemeClr>
                </a:solidFill>
                <a:latin typeface="Arial" panose="020B0604020202020204" pitchFamily="34" charset="0"/>
                <a:cs typeface="Arial" panose="020B0604020202020204" pitchFamily="34" charset="0"/>
              </a:rPr>
              <a:t>England </a:t>
            </a:r>
          </a:p>
          <a:p>
            <a:pPr marL="0" indent="0" fontAlgn="auto">
              <a:spcAft>
                <a:spcPts val="300"/>
              </a:spcAft>
              <a:buClr>
                <a:srgbClr val="9CAA00"/>
              </a:buClr>
              <a:buSzPct val="120000"/>
              <a:buFont typeface="Arial" panose="020B0604020202020204" pitchFamily="34" charset="0"/>
              <a:buNone/>
              <a:defRPr/>
            </a:pPr>
            <a:r>
              <a:rPr lang="fi-FI" sz="1400" dirty="0" smtClean="0">
                <a:solidFill>
                  <a:srgbClr val="E26F17"/>
                </a:solidFill>
                <a:latin typeface="Arial" panose="020B0604020202020204" pitchFamily="34" charset="0"/>
                <a:cs typeface="Arial" panose="020B0604020202020204" pitchFamily="34" charset="0"/>
              </a:rPr>
              <a:t>T</a:t>
            </a:r>
            <a:r>
              <a:rPr lang="fi-FI" sz="1400" dirty="0" smtClean="0">
                <a:solidFill>
                  <a:schemeClr val="tx1">
                    <a:lumMod val="65000"/>
                    <a:lumOff val="35000"/>
                  </a:schemeClr>
                </a:solidFill>
                <a:latin typeface="Arial" panose="020B0604020202020204" pitchFamily="34" charset="0"/>
                <a:cs typeface="Arial" panose="020B0604020202020204" pitchFamily="34" charset="0"/>
              </a:rPr>
              <a:t> +44 (0)20 3667 2900</a:t>
            </a:r>
            <a:br>
              <a:rPr lang="fi-FI" sz="1400" dirty="0" smtClean="0">
                <a:solidFill>
                  <a:schemeClr val="tx1">
                    <a:lumMod val="65000"/>
                    <a:lumOff val="35000"/>
                  </a:schemeClr>
                </a:solidFill>
                <a:latin typeface="Arial" panose="020B0604020202020204" pitchFamily="34" charset="0"/>
                <a:cs typeface="Arial" panose="020B0604020202020204" pitchFamily="34" charset="0"/>
              </a:rPr>
            </a:br>
            <a:r>
              <a:rPr lang="fi-FI" sz="1400" dirty="0" smtClean="0">
                <a:solidFill>
                  <a:srgbClr val="E26F17"/>
                </a:solidFill>
                <a:latin typeface="Arial" panose="020B0604020202020204" pitchFamily="34" charset="0"/>
                <a:cs typeface="Arial" panose="020B0604020202020204" pitchFamily="34" charset="0"/>
              </a:rPr>
              <a:t>F</a:t>
            </a:r>
            <a:r>
              <a:rPr lang="fi-FI" sz="1400" dirty="0" smtClean="0">
                <a:solidFill>
                  <a:schemeClr val="tx1">
                    <a:lumMod val="65000"/>
                    <a:lumOff val="35000"/>
                  </a:schemeClr>
                </a:solidFill>
                <a:latin typeface="Arial" panose="020B0604020202020204" pitchFamily="34" charset="0"/>
                <a:cs typeface="Arial" panose="020B0604020202020204" pitchFamily="34" charset="0"/>
              </a:rPr>
              <a:t> +44 (0)20 3667 2901</a:t>
            </a:r>
          </a:p>
          <a:p>
            <a:pPr marL="0" indent="0" fontAlgn="auto">
              <a:spcAft>
                <a:spcPts val="0"/>
              </a:spcAft>
              <a:buFont typeface="Arial" panose="020B0604020202020204" pitchFamily="34" charset="0"/>
              <a:buNone/>
              <a:defRP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Content Placeholder 16"/>
          <p:cNvSpPr txBox="1">
            <a:spLocks/>
          </p:cNvSpPr>
          <p:nvPr/>
        </p:nvSpPr>
        <p:spPr>
          <a:xfrm>
            <a:off x="6164052" y="2174413"/>
            <a:ext cx="2468880" cy="150653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300"/>
              </a:spcAft>
              <a:buClr>
                <a:srgbClr val="9CAA00"/>
              </a:buClr>
              <a:buSzPct val="120000"/>
              <a:buFont typeface="Arial" panose="020B0604020202020204" pitchFamily="34" charset="0"/>
              <a:buNone/>
              <a:defRPr/>
            </a:pPr>
            <a:r>
              <a:rPr lang="en-US" sz="1400" dirty="0" smtClean="0">
                <a:solidFill>
                  <a:schemeClr val="tx1">
                    <a:lumMod val="65000"/>
                    <a:lumOff val="35000"/>
                  </a:schemeClr>
                </a:solidFill>
                <a:latin typeface="Arial" panose="020B0604020202020204" pitchFamily="34" charset="0"/>
                <a:cs typeface="Arial" panose="020B0604020202020204" pitchFamily="34" charset="0"/>
              </a:rPr>
              <a:t>275 Battery Street</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chemeClr val="tx1">
                    <a:lumMod val="65000"/>
                    <a:lumOff val="35000"/>
                  </a:schemeClr>
                </a:solidFill>
                <a:latin typeface="Arial" panose="020B0604020202020204" pitchFamily="34" charset="0"/>
                <a:cs typeface="Arial" panose="020B0604020202020204" pitchFamily="34" charset="0"/>
              </a:rPr>
              <a:t>Suite 2464</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chemeClr val="tx1">
                    <a:lumMod val="65000"/>
                    <a:lumOff val="35000"/>
                  </a:schemeClr>
                </a:solidFill>
                <a:latin typeface="Arial" panose="020B0604020202020204" pitchFamily="34" charset="0"/>
                <a:cs typeface="Arial" panose="020B0604020202020204" pitchFamily="34" charset="0"/>
              </a:rPr>
              <a:t>San Francisco, CA 94111</a:t>
            </a:r>
          </a:p>
          <a:p>
            <a:pPr marL="0" indent="0" fontAlgn="auto">
              <a:spcAft>
                <a:spcPts val="300"/>
              </a:spcAft>
              <a:buClr>
                <a:srgbClr val="9CAA00"/>
              </a:buClr>
              <a:buSzPct val="120000"/>
              <a:buFont typeface="Arial" panose="020B0604020202020204" pitchFamily="34" charset="0"/>
              <a:buNone/>
              <a:defRPr/>
            </a:pPr>
            <a:r>
              <a:rPr lang="en-US" sz="1400" dirty="0" smtClean="0">
                <a:solidFill>
                  <a:srgbClr val="E26F17"/>
                </a:solidFill>
                <a:latin typeface="Arial" panose="020B0604020202020204" pitchFamily="34" charset="0"/>
                <a:cs typeface="Arial" panose="020B0604020202020204" pitchFamily="34" charset="0"/>
              </a:rPr>
              <a:t>T </a:t>
            </a:r>
            <a:r>
              <a:rPr lang="en-US" sz="1400" dirty="0" smtClean="0">
                <a:solidFill>
                  <a:schemeClr val="tx1">
                    <a:lumMod val="65000"/>
                    <a:lumOff val="35000"/>
                  </a:schemeClr>
                </a:solidFill>
                <a:latin typeface="Arial" panose="020B0604020202020204" pitchFamily="34" charset="0"/>
                <a:cs typeface="Arial" panose="020B0604020202020204" pitchFamily="34" charset="0"/>
              </a:rPr>
              <a:t>+1 415 749 9500</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rgbClr val="E26F17"/>
                </a:solidFill>
                <a:latin typeface="Arial" panose="020B0604020202020204" pitchFamily="34" charset="0"/>
                <a:cs typeface="Arial" panose="020B0604020202020204" pitchFamily="34" charset="0"/>
              </a:rPr>
              <a:t>F</a:t>
            </a:r>
            <a:r>
              <a:rPr lang="en-US" sz="1400" dirty="0" smtClean="0">
                <a:solidFill>
                  <a:schemeClr val="tx1">
                    <a:lumMod val="65000"/>
                    <a:lumOff val="35000"/>
                  </a:schemeClr>
                </a:solidFill>
                <a:latin typeface="Arial" panose="020B0604020202020204" pitchFamily="34" charset="0"/>
                <a:cs typeface="Arial" panose="020B0604020202020204" pitchFamily="34" charset="0"/>
              </a:rPr>
              <a:t> +1 415 749 9502</a:t>
            </a:r>
          </a:p>
          <a:p>
            <a:pPr marL="0" indent="0" fontAlgn="auto">
              <a:spcAft>
                <a:spcPts val="0"/>
              </a:spcAft>
              <a:buFont typeface="Arial" panose="020B0604020202020204" pitchFamily="34" charset="0"/>
              <a:buNone/>
              <a:defRP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Content Placeholder 15"/>
          <p:cNvSpPr txBox="1">
            <a:spLocks/>
          </p:cNvSpPr>
          <p:nvPr/>
        </p:nvSpPr>
        <p:spPr>
          <a:xfrm>
            <a:off x="6127750" y="1680703"/>
            <a:ext cx="2468880" cy="4175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dirty="0" smtClean="0">
                <a:solidFill>
                  <a:srgbClr val="828E1B"/>
                </a:solidFill>
                <a:latin typeface="Arial" panose="020B0604020202020204" pitchFamily="34" charset="0"/>
                <a:cs typeface="Arial" panose="020B0604020202020204" pitchFamily="34" charset="0"/>
              </a:rPr>
              <a:t>San Francisco</a:t>
            </a:r>
            <a:endParaRPr lang="en-US" sz="2400" dirty="0">
              <a:solidFill>
                <a:srgbClr val="828E1B"/>
              </a:solidFill>
              <a:latin typeface="Arial" panose="020B0604020202020204" pitchFamily="34" charset="0"/>
              <a:cs typeface="Arial" panose="020B0604020202020204" pitchFamily="34" charset="0"/>
            </a:endParaRPr>
          </a:p>
        </p:txBody>
      </p:sp>
      <p:sp>
        <p:nvSpPr>
          <p:cNvPr id="13" name="Content Placeholder 16"/>
          <p:cNvSpPr txBox="1">
            <a:spLocks/>
          </p:cNvSpPr>
          <p:nvPr/>
        </p:nvSpPr>
        <p:spPr>
          <a:xfrm>
            <a:off x="6164052" y="4177841"/>
            <a:ext cx="2468880" cy="150177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300"/>
              </a:spcAft>
              <a:buClr>
                <a:srgbClr val="9CAA00"/>
              </a:buClr>
              <a:buSzPct val="120000"/>
              <a:buFont typeface="Arial" panose="020B0604020202020204" pitchFamily="34" charset="0"/>
              <a:buNone/>
              <a:defRPr/>
            </a:pPr>
            <a:r>
              <a:rPr lang="en-US" sz="1400" dirty="0" smtClean="0">
                <a:solidFill>
                  <a:schemeClr val="tx1">
                    <a:lumMod val="65000"/>
                    <a:lumOff val="35000"/>
                  </a:schemeClr>
                </a:solidFill>
                <a:latin typeface="Arial" panose="020B0604020202020204" pitchFamily="34" charset="0"/>
                <a:cs typeface="Arial" panose="020B0604020202020204" pitchFamily="34" charset="0"/>
              </a:rPr>
              <a:t>1925 Century Park East</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chemeClr val="tx1">
                    <a:lumMod val="65000"/>
                    <a:lumOff val="35000"/>
                  </a:schemeClr>
                </a:solidFill>
                <a:latin typeface="Arial" panose="020B0604020202020204" pitchFamily="34" charset="0"/>
                <a:cs typeface="Arial" panose="020B0604020202020204" pitchFamily="34" charset="0"/>
              </a:rPr>
              <a:t>Suite 1900</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chemeClr val="tx1">
                    <a:lumMod val="65000"/>
                    <a:lumOff val="35000"/>
                  </a:schemeClr>
                </a:solidFill>
                <a:latin typeface="Arial" panose="020B0604020202020204" pitchFamily="34" charset="0"/>
                <a:cs typeface="Arial" panose="020B0604020202020204" pitchFamily="34" charset="0"/>
              </a:rPr>
              <a:t>Los Angeles, CA 90067</a:t>
            </a:r>
          </a:p>
          <a:p>
            <a:pPr marL="0" indent="0" fontAlgn="auto">
              <a:spcAft>
                <a:spcPts val="300"/>
              </a:spcAft>
              <a:buClr>
                <a:srgbClr val="9CAA00"/>
              </a:buClr>
              <a:buSzPct val="120000"/>
              <a:buFont typeface="Arial" panose="020B0604020202020204" pitchFamily="34" charset="0"/>
              <a:buNone/>
              <a:defRPr/>
            </a:pPr>
            <a:r>
              <a:rPr lang="en-US" sz="1400" dirty="0" smtClean="0">
                <a:solidFill>
                  <a:srgbClr val="E26F17"/>
                </a:solidFill>
                <a:latin typeface="Arial" panose="020B0604020202020204" pitchFamily="34" charset="0"/>
                <a:cs typeface="Arial" panose="020B0604020202020204" pitchFamily="34" charset="0"/>
              </a:rPr>
              <a:t>T</a:t>
            </a:r>
            <a:r>
              <a:rPr lang="en-US" sz="1400" dirty="0" smtClean="0">
                <a:solidFill>
                  <a:schemeClr val="tx1">
                    <a:lumMod val="65000"/>
                    <a:lumOff val="35000"/>
                  </a:schemeClr>
                </a:solidFill>
                <a:latin typeface="Arial" panose="020B0604020202020204" pitchFamily="34" charset="0"/>
                <a:cs typeface="Arial" panose="020B0604020202020204" pitchFamily="34" charset="0"/>
              </a:rPr>
              <a:t> +1 424 204 7700</a:t>
            </a:r>
            <a:br>
              <a:rPr lang="en-US" sz="1400" dirty="0" smtClean="0">
                <a:solidFill>
                  <a:schemeClr val="tx1">
                    <a:lumMod val="65000"/>
                    <a:lumOff val="35000"/>
                  </a:schemeClr>
                </a:solidFill>
                <a:latin typeface="Arial" panose="020B0604020202020204" pitchFamily="34" charset="0"/>
                <a:cs typeface="Arial" panose="020B0604020202020204" pitchFamily="34" charset="0"/>
              </a:rPr>
            </a:br>
            <a:r>
              <a:rPr lang="en-US" sz="1400" dirty="0" smtClean="0">
                <a:solidFill>
                  <a:srgbClr val="E26F17"/>
                </a:solidFill>
                <a:latin typeface="Arial" panose="020B0604020202020204" pitchFamily="34" charset="0"/>
                <a:cs typeface="Arial" panose="020B0604020202020204" pitchFamily="34" charset="0"/>
              </a:rPr>
              <a:t>F</a:t>
            </a:r>
            <a:r>
              <a:rPr lang="en-US" sz="1400" dirty="0" smtClean="0">
                <a:solidFill>
                  <a:schemeClr val="tx1">
                    <a:lumMod val="65000"/>
                    <a:lumOff val="35000"/>
                  </a:schemeClr>
                </a:solidFill>
                <a:latin typeface="Arial" panose="020B0604020202020204" pitchFamily="34" charset="0"/>
                <a:cs typeface="Arial" panose="020B0604020202020204" pitchFamily="34" charset="0"/>
              </a:rPr>
              <a:t> +1 424 204 7702</a:t>
            </a:r>
          </a:p>
          <a:p>
            <a:pPr marL="0" indent="0" fontAlgn="auto">
              <a:spcAft>
                <a:spcPts val="0"/>
              </a:spcAft>
              <a:buFont typeface="Arial" panose="020B0604020202020204" pitchFamily="34" charset="0"/>
              <a:buNone/>
              <a:defRP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Content Placeholder 15"/>
          <p:cNvSpPr txBox="1">
            <a:spLocks/>
          </p:cNvSpPr>
          <p:nvPr/>
        </p:nvSpPr>
        <p:spPr>
          <a:xfrm>
            <a:off x="6143625" y="3698416"/>
            <a:ext cx="2468880" cy="4175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dirty="0" smtClean="0">
                <a:solidFill>
                  <a:srgbClr val="828E1B"/>
                </a:solidFill>
                <a:latin typeface="Arial" panose="020B0604020202020204" pitchFamily="34" charset="0"/>
                <a:cs typeface="Arial" panose="020B0604020202020204" pitchFamily="34" charset="0"/>
              </a:rPr>
              <a:t>Los Angeles</a:t>
            </a:r>
            <a:endParaRPr lang="en-US" sz="2400" dirty="0">
              <a:solidFill>
                <a:srgbClr val="828E1B"/>
              </a:solidFill>
              <a:latin typeface="Arial" panose="020B0604020202020204" pitchFamily="34" charset="0"/>
              <a:cs typeface="Arial" panose="020B0604020202020204" pitchFamily="34" charset="0"/>
            </a:endParaRPr>
          </a:p>
        </p:txBody>
      </p:sp>
      <p:sp>
        <p:nvSpPr>
          <p:cNvPr id="15" name="Content Placeholder 15"/>
          <p:cNvSpPr txBox="1">
            <a:spLocks/>
          </p:cNvSpPr>
          <p:nvPr/>
        </p:nvSpPr>
        <p:spPr>
          <a:xfrm>
            <a:off x="3251200" y="3698416"/>
            <a:ext cx="2468880" cy="4175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dirty="0" smtClean="0">
                <a:solidFill>
                  <a:srgbClr val="828E1B"/>
                </a:solidFill>
                <a:latin typeface="Arial" panose="020B0604020202020204" pitchFamily="34" charset="0"/>
                <a:cs typeface="Arial" panose="020B0604020202020204" pitchFamily="34" charset="0"/>
              </a:rPr>
              <a:t>London</a:t>
            </a:r>
            <a:endParaRPr lang="en-US" sz="2400" dirty="0">
              <a:solidFill>
                <a:srgbClr val="828E1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6338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B0CA180-610C-47D8-A726-8E23BE38F3A7}" type="slidenum">
              <a:rPr lang="en-US" smtClean="0"/>
              <a:t>‹#›</a:t>
            </a:fld>
            <a:endParaRPr lang="en-US" dirty="0"/>
          </a:p>
        </p:txBody>
      </p:sp>
    </p:spTree>
    <p:extLst>
      <p:ext uri="{BB962C8B-B14F-4D97-AF65-F5344CB8AC3E}">
        <p14:creationId xmlns:p14="http://schemas.microsoft.com/office/powerpoint/2010/main" val="340527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Continu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7391400" y="0"/>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auto">
              <a:spcBef>
                <a:spcPts val="0"/>
              </a:spcBef>
              <a:spcAft>
                <a:spcPts val="0"/>
              </a:spcAft>
              <a:defRPr/>
            </a:pPr>
            <a:r>
              <a:rPr lang="en-US" altLang="en-US" sz="1400" b="1" dirty="0" smtClean="0">
                <a:solidFill>
                  <a:srgbClr val="09305A"/>
                </a:solidFill>
                <a:latin typeface="+mn-lt"/>
              </a:rPr>
              <a:t>continued</a:t>
            </a:r>
            <a:endParaRPr lang="en-US" altLang="en-US" sz="1600" b="1" dirty="0" smtClean="0">
              <a:solidFill>
                <a:srgbClr val="09305A"/>
              </a:solidFill>
              <a:latin typeface="+mn-lt"/>
            </a:endParaRPr>
          </a:p>
        </p:txBody>
      </p:sp>
      <p:sp>
        <p:nvSpPr>
          <p:cNvPr id="6" name="Rectangle 11"/>
          <p:cNvSpPr>
            <a:spLocks noGrp="1" noChangeArrowheads="1"/>
          </p:cNvSpPr>
          <p:nvPr>
            <p:ph type="sldNum" sz="quarter" idx="10"/>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7" name="Content Placeholder 6"/>
          <p:cNvSpPr>
            <a:spLocks noGrp="1"/>
          </p:cNvSpPr>
          <p:nvPr>
            <p:ph sz="quarter" idx="11"/>
          </p:nvPr>
        </p:nvSpPr>
        <p:spPr>
          <a:xfrm>
            <a:off x="457200" y="1673352"/>
            <a:ext cx="8165592" cy="44165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54864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Lines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6" name="Content Placeholder 5"/>
          <p:cNvSpPr>
            <a:spLocks noGrp="1"/>
          </p:cNvSpPr>
          <p:nvPr>
            <p:ph sz="quarter" idx="11"/>
          </p:nvPr>
        </p:nvSpPr>
        <p:spPr>
          <a:xfrm>
            <a:off x="457200" y="2075688"/>
            <a:ext cx="8165592" cy="4023360"/>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457200" y="758952"/>
            <a:ext cx="8161338" cy="1047750"/>
          </a:xfrm>
        </p:spPr>
        <p:txBody>
          <a:bodyPr/>
          <a:lstStyle/>
          <a:p>
            <a:r>
              <a:rPr lang="en-US" smtClean="0"/>
              <a:t>Click to edit Master title style</a:t>
            </a:r>
            <a:endParaRPr lang="en-US"/>
          </a:p>
        </p:txBody>
      </p:sp>
    </p:spTree>
    <p:extLst>
      <p:ext uri="{BB962C8B-B14F-4D97-AF65-F5344CB8AC3E}">
        <p14:creationId xmlns:p14="http://schemas.microsoft.com/office/powerpoint/2010/main" val="3631550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Lines Title and Content Continu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7391400" y="0"/>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auto">
              <a:spcBef>
                <a:spcPts val="0"/>
              </a:spcBef>
              <a:spcAft>
                <a:spcPts val="0"/>
              </a:spcAft>
              <a:defRPr/>
            </a:pPr>
            <a:r>
              <a:rPr lang="en-US" altLang="en-US" sz="1400" b="1" dirty="0" smtClean="0">
                <a:solidFill>
                  <a:srgbClr val="09305A"/>
                </a:solidFill>
                <a:latin typeface="+mn-lt"/>
              </a:rPr>
              <a:t>continued</a:t>
            </a:r>
            <a:endParaRPr lang="en-US" altLang="en-US" sz="1600" b="1" dirty="0" smtClean="0">
              <a:solidFill>
                <a:srgbClr val="09305A"/>
              </a:solidFill>
              <a:latin typeface="+mn-lt"/>
            </a:endParaRPr>
          </a:p>
        </p:txBody>
      </p:sp>
      <p:sp>
        <p:nvSpPr>
          <p:cNvPr id="6" name="Rectangle 11"/>
          <p:cNvSpPr>
            <a:spLocks noGrp="1" noChangeArrowheads="1"/>
          </p:cNvSpPr>
          <p:nvPr>
            <p:ph type="sldNum" sz="quarter" idx="10"/>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7" name="Content Placeholder 6"/>
          <p:cNvSpPr>
            <a:spLocks noGrp="1"/>
          </p:cNvSpPr>
          <p:nvPr>
            <p:ph sz="quarter" idx="11"/>
          </p:nvPr>
        </p:nvSpPr>
        <p:spPr>
          <a:xfrm>
            <a:off x="457200" y="2075688"/>
            <a:ext cx="8165592"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a:xfrm>
            <a:off x="457200" y="758952"/>
            <a:ext cx="8161338" cy="10477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835005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285752" y="2160587"/>
            <a:ext cx="4343401"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a:defRPr sz="3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ltLang="en-US" smtClean="0"/>
              <a:t>Click to edit Master title style</a:t>
            </a:r>
            <a:endParaRPr lang="en-US" altLang="en-US" dirty="0" smtClean="0"/>
          </a:p>
        </p:txBody>
      </p:sp>
    </p:spTree>
    <p:extLst>
      <p:ext uri="{BB962C8B-B14F-4D97-AF65-F5344CB8AC3E}">
        <p14:creationId xmlns:p14="http://schemas.microsoft.com/office/powerpoint/2010/main" val="404241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sz="quarter" idx="11"/>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4" name="Content Placeholder 3"/>
          <p:cNvSpPr>
            <a:spLocks noGrp="1"/>
          </p:cNvSpPr>
          <p:nvPr>
            <p:ph sz="quarter" idx="12"/>
          </p:nvPr>
        </p:nvSpPr>
        <p:spPr>
          <a:xfrm>
            <a:off x="457200" y="1673352"/>
            <a:ext cx="402336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quarter" idx="13"/>
          </p:nvPr>
        </p:nvSpPr>
        <p:spPr>
          <a:xfrm>
            <a:off x="4599432" y="1673352"/>
            <a:ext cx="402336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51631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wo Content Continu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391400" y="0"/>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auto">
              <a:spcBef>
                <a:spcPts val="0"/>
              </a:spcBef>
              <a:spcAft>
                <a:spcPts val="0"/>
              </a:spcAft>
              <a:defRPr/>
            </a:pPr>
            <a:r>
              <a:rPr lang="en-US" altLang="en-US" sz="1400" b="1" dirty="0" smtClean="0">
                <a:solidFill>
                  <a:srgbClr val="09305A"/>
                </a:solidFill>
                <a:latin typeface="+mn-lt"/>
              </a:rPr>
              <a:t>continued</a:t>
            </a:r>
            <a:endParaRPr lang="en-US" altLang="en-US" sz="1600" b="1" dirty="0" smtClean="0">
              <a:solidFill>
                <a:srgbClr val="09305A"/>
              </a:solidFill>
              <a:latin typeface="+mn-lt"/>
            </a:endParaRPr>
          </a:p>
        </p:txBody>
      </p:sp>
      <p:sp>
        <p:nvSpPr>
          <p:cNvPr id="8" name="Rectangle 11"/>
          <p:cNvSpPr>
            <a:spLocks noGrp="1" noChangeArrowheads="1"/>
          </p:cNvSpPr>
          <p:nvPr>
            <p:ph type="sldNum" sz="quarter" idx="11"/>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9" name="Content Placeholder 3"/>
          <p:cNvSpPr>
            <a:spLocks noGrp="1"/>
          </p:cNvSpPr>
          <p:nvPr>
            <p:ph sz="quarter" idx="12"/>
          </p:nvPr>
        </p:nvSpPr>
        <p:spPr>
          <a:xfrm>
            <a:off x="457200" y="1673352"/>
            <a:ext cx="402336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p:cNvSpPr>
            <a:spLocks noGrp="1"/>
          </p:cNvSpPr>
          <p:nvPr>
            <p:ph sz="quarter" idx="13"/>
          </p:nvPr>
        </p:nvSpPr>
        <p:spPr>
          <a:xfrm>
            <a:off x="4599432" y="1673352"/>
            <a:ext cx="402336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20301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535113"/>
            <a:ext cx="8165592" cy="639762"/>
          </a:xfrm>
        </p:spPr>
        <p:txBody>
          <a:bodyPr anchor="b"/>
          <a:lstStyle>
            <a:lvl1pPr marL="0" indent="0">
              <a:buFont typeface="Arial" pitchFamily="34" charset="0"/>
              <a:buNone/>
              <a:defRPr sz="2800" b="0">
                <a:solidFill>
                  <a:srgbClr val="9CAA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Rectangle 11"/>
          <p:cNvSpPr>
            <a:spLocks noGrp="1" noChangeArrowheads="1"/>
          </p:cNvSpPr>
          <p:nvPr>
            <p:ph type="sldNum" sz="quarter" idx="10"/>
          </p:nvPr>
        </p:nvSpPr>
        <p:spPr>
          <a:xfrm>
            <a:off x="3609975" y="6400800"/>
            <a:ext cx="1905000" cy="228600"/>
          </a:xfrm>
        </p:spPr>
        <p:txBody>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3" name="Content Placeholder 2"/>
          <p:cNvSpPr>
            <a:spLocks noGrp="1"/>
          </p:cNvSpPr>
          <p:nvPr>
            <p:ph sz="quarter" idx="11"/>
          </p:nvPr>
        </p:nvSpPr>
        <p:spPr>
          <a:xfrm>
            <a:off x="457200" y="2286000"/>
            <a:ext cx="4023360" cy="3813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2"/>
          </p:nvPr>
        </p:nvSpPr>
        <p:spPr>
          <a:xfrm>
            <a:off x="4599432" y="2286000"/>
            <a:ext cx="4023360" cy="3813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a:xfrm>
            <a:off x="457200" y="274320"/>
            <a:ext cx="8161338"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2704061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32206" y="6364767"/>
            <a:ext cx="1746504" cy="243516"/>
          </a:xfrm>
          <a:prstGeom prst="rect">
            <a:avLst/>
          </a:prstGeom>
        </p:spPr>
      </p:pic>
      <p:sp>
        <p:nvSpPr>
          <p:cNvPr id="2051" name="Title Placeholder 1"/>
          <p:cNvSpPr>
            <a:spLocks noGrp="1"/>
          </p:cNvSpPr>
          <p:nvPr>
            <p:ph type="title"/>
          </p:nvPr>
        </p:nvSpPr>
        <p:spPr bwMode="auto">
          <a:xfrm>
            <a:off x="457200" y="361950"/>
            <a:ext cx="81613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0" rIns="9144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2052" name="Text Placeholder 2"/>
          <p:cNvSpPr>
            <a:spLocks noGrp="1"/>
          </p:cNvSpPr>
          <p:nvPr>
            <p:ph type="body" idx="1"/>
          </p:nvPr>
        </p:nvSpPr>
        <p:spPr bwMode="auto">
          <a:xfrm>
            <a:off x="457200" y="1676400"/>
            <a:ext cx="8161338" cy="441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 name="Rectangle 11"/>
          <p:cNvSpPr>
            <a:spLocks noGrp="1" noChangeArrowheads="1"/>
          </p:cNvSpPr>
          <p:nvPr>
            <p:ph type="sldNum" sz="quarter" idx="4"/>
          </p:nvPr>
        </p:nvSpPr>
        <p:spPr bwMode="auto">
          <a:xfrm>
            <a:off x="3609975" y="6400800"/>
            <a:ext cx="1905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b="1" baseline="0" smtClean="0">
                <a:solidFill>
                  <a:srgbClr val="09305A"/>
                </a:solidFill>
                <a:latin typeface="Arial" charset="0"/>
                <a:cs typeface="+mn-cs"/>
              </a:defRPr>
            </a:lvl1pPr>
          </a:lstStyle>
          <a:p>
            <a:fld id="{9B0CA180-610C-47D8-A726-8E23BE38F3A7}" type="slidenum">
              <a:rPr lang="en-US" smtClean="0"/>
              <a:t>‹#›</a:t>
            </a:fld>
            <a:endParaRPr lang="en-US" dirty="0"/>
          </a:p>
        </p:txBody>
      </p:sp>
      <p:sp>
        <p:nvSpPr>
          <p:cNvPr id="2055" name="TextBox 2"/>
          <p:cNvSpPr txBox="1">
            <a:spLocks noChangeArrowheads="1"/>
          </p:cNvSpPr>
          <p:nvPr/>
        </p:nvSpPr>
        <p:spPr bwMode="auto">
          <a:xfrm>
            <a:off x="7315200" y="6376988"/>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000" b="1" dirty="0">
                <a:solidFill>
                  <a:schemeClr val="bg1">
                    <a:alpha val="30000"/>
                  </a:schemeClr>
                </a:solidFill>
              </a:rPr>
              <a:t>© 2016 Vedder Price</a:t>
            </a:r>
          </a:p>
          <a:p>
            <a:pPr eaLnBrk="1" hangingPunct="1"/>
            <a:endParaRPr lang="en-US"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600" kern="1200">
          <a:solidFill>
            <a:srgbClr val="09305A"/>
          </a:solidFill>
          <a:latin typeface="+mj-lt"/>
          <a:ea typeface="+mj-ea"/>
          <a:cs typeface="+mj-cs"/>
        </a:defRPr>
      </a:lvl1pPr>
      <a:lvl2pPr algn="l" defTabSz="457200" rtl="0" eaLnBrk="1" fontAlgn="base" hangingPunct="1">
        <a:spcBef>
          <a:spcPct val="0"/>
        </a:spcBef>
        <a:spcAft>
          <a:spcPct val="0"/>
        </a:spcAft>
        <a:defRPr sz="3200">
          <a:solidFill>
            <a:srgbClr val="09305A"/>
          </a:solidFill>
          <a:latin typeface="Arial" charset="0"/>
        </a:defRPr>
      </a:lvl2pPr>
      <a:lvl3pPr algn="l" defTabSz="457200" rtl="0" eaLnBrk="1" fontAlgn="base" hangingPunct="1">
        <a:spcBef>
          <a:spcPct val="0"/>
        </a:spcBef>
        <a:spcAft>
          <a:spcPct val="0"/>
        </a:spcAft>
        <a:defRPr sz="3200">
          <a:solidFill>
            <a:srgbClr val="09305A"/>
          </a:solidFill>
          <a:latin typeface="Arial" charset="0"/>
        </a:defRPr>
      </a:lvl3pPr>
      <a:lvl4pPr algn="l" defTabSz="457200" rtl="0" eaLnBrk="1" fontAlgn="base" hangingPunct="1">
        <a:spcBef>
          <a:spcPct val="0"/>
        </a:spcBef>
        <a:spcAft>
          <a:spcPct val="0"/>
        </a:spcAft>
        <a:defRPr sz="3200">
          <a:solidFill>
            <a:srgbClr val="09305A"/>
          </a:solidFill>
          <a:latin typeface="Arial" charset="0"/>
        </a:defRPr>
      </a:lvl4pPr>
      <a:lvl5pPr algn="l" defTabSz="457200" rtl="0" eaLnBrk="1" fontAlgn="base" hangingPunct="1">
        <a:spcBef>
          <a:spcPct val="0"/>
        </a:spcBef>
        <a:spcAft>
          <a:spcPct val="0"/>
        </a:spcAft>
        <a:defRPr sz="3200">
          <a:solidFill>
            <a:srgbClr val="09305A"/>
          </a:solidFill>
          <a:latin typeface="Arial" charset="0"/>
        </a:defRPr>
      </a:lvl5pPr>
      <a:lvl6pPr marL="457200" algn="l" defTabSz="457200" rtl="0" eaLnBrk="1" fontAlgn="base" hangingPunct="1">
        <a:spcBef>
          <a:spcPct val="0"/>
        </a:spcBef>
        <a:spcAft>
          <a:spcPct val="0"/>
        </a:spcAft>
        <a:defRPr sz="3200">
          <a:solidFill>
            <a:srgbClr val="9DAB06"/>
          </a:solidFill>
          <a:latin typeface="Arial" charset="0"/>
        </a:defRPr>
      </a:lvl6pPr>
      <a:lvl7pPr marL="914400" algn="l" defTabSz="457200" rtl="0" eaLnBrk="1" fontAlgn="base" hangingPunct="1">
        <a:spcBef>
          <a:spcPct val="0"/>
        </a:spcBef>
        <a:spcAft>
          <a:spcPct val="0"/>
        </a:spcAft>
        <a:defRPr sz="3200">
          <a:solidFill>
            <a:srgbClr val="9DAB06"/>
          </a:solidFill>
          <a:latin typeface="Arial" charset="0"/>
        </a:defRPr>
      </a:lvl7pPr>
      <a:lvl8pPr marL="1371600" algn="l" defTabSz="457200" rtl="0" eaLnBrk="1" fontAlgn="base" hangingPunct="1">
        <a:spcBef>
          <a:spcPct val="0"/>
        </a:spcBef>
        <a:spcAft>
          <a:spcPct val="0"/>
        </a:spcAft>
        <a:defRPr sz="3200">
          <a:solidFill>
            <a:srgbClr val="9DAB06"/>
          </a:solidFill>
          <a:latin typeface="Arial" charset="0"/>
        </a:defRPr>
      </a:lvl8pPr>
      <a:lvl9pPr marL="1828800" algn="l" defTabSz="457200" rtl="0" eaLnBrk="1" fontAlgn="base" hangingPunct="1">
        <a:spcBef>
          <a:spcPct val="0"/>
        </a:spcBef>
        <a:spcAft>
          <a:spcPct val="0"/>
        </a:spcAft>
        <a:defRPr sz="3200">
          <a:solidFill>
            <a:srgbClr val="9DAB06"/>
          </a:solidFill>
          <a:latin typeface="Arial" charset="0"/>
        </a:defRPr>
      </a:lvl9pPr>
    </p:titleStyle>
    <p:bodyStyle>
      <a:lvl1pPr marL="342900" indent="-342900" algn="l" defTabSz="457200" rtl="0" eaLnBrk="1" fontAlgn="base" hangingPunct="1">
        <a:spcBef>
          <a:spcPts val="1200"/>
        </a:spcBef>
        <a:spcAft>
          <a:spcPct val="0"/>
        </a:spcAft>
        <a:buClr>
          <a:srgbClr val="9DAB06"/>
        </a:buClr>
        <a:buSzPct val="120000"/>
        <a:buFont typeface="Wingdings" pitchFamily="2" charset="2"/>
        <a:buChar char="§"/>
        <a:defRPr sz="2400" kern="1200">
          <a:solidFill>
            <a:srgbClr val="595959"/>
          </a:solidFill>
          <a:latin typeface="+mn-lt"/>
          <a:ea typeface="+mn-ea"/>
          <a:cs typeface="+mn-cs"/>
        </a:defRPr>
      </a:lvl1pPr>
      <a:lvl2pPr marL="742950" indent="-285750" algn="l" defTabSz="457200" rtl="0" eaLnBrk="1" fontAlgn="base" hangingPunct="1">
        <a:spcBef>
          <a:spcPts val="600"/>
        </a:spcBef>
        <a:spcAft>
          <a:spcPct val="0"/>
        </a:spcAft>
        <a:buClr>
          <a:srgbClr val="9CAA00"/>
        </a:buClr>
        <a:buSzPct val="150000"/>
        <a:buFont typeface="Arial" charset="0"/>
        <a:buChar char="•"/>
        <a:defRPr sz="2000" kern="1200">
          <a:solidFill>
            <a:srgbClr val="595959"/>
          </a:solidFill>
          <a:latin typeface="+mn-lt"/>
          <a:ea typeface="+mn-ea"/>
          <a:cs typeface="+mn-cs"/>
        </a:defRPr>
      </a:lvl2pPr>
      <a:lvl3pPr marL="1143000" indent="-228600" algn="l" defTabSz="457200" rtl="0" eaLnBrk="1" fontAlgn="base" hangingPunct="1">
        <a:spcBef>
          <a:spcPts val="600"/>
        </a:spcBef>
        <a:spcAft>
          <a:spcPct val="0"/>
        </a:spcAft>
        <a:buClr>
          <a:srgbClr val="9CAA00"/>
        </a:buClr>
        <a:buSzPct val="150000"/>
        <a:buFont typeface="Arial" charset="0"/>
        <a:buChar char="̵"/>
        <a:defRPr sz="1800" kern="1200">
          <a:solidFill>
            <a:srgbClr val="595959"/>
          </a:solidFill>
          <a:latin typeface="+mn-lt"/>
          <a:ea typeface="+mn-ea"/>
          <a:cs typeface="+mn-cs"/>
        </a:defRPr>
      </a:lvl3pPr>
      <a:lvl4pPr marL="1600200" indent="-228600" algn="l" defTabSz="457200" rtl="0" eaLnBrk="1" fontAlgn="base" hangingPunct="1">
        <a:spcBef>
          <a:spcPts val="600"/>
        </a:spcBef>
        <a:spcAft>
          <a:spcPct val="0"/>
        </a:spcAft>
        <a:buClr>
          <a:srgbClr val="9CAA00"/>
        </a:buClr>
        <a:buSzPct val="150000"/>
        <a:buFont typeface="Arial" charset="0"/>
        <a:buChar char="•"/>
        <a:defRPr sz="1600" kern="1200">
          <a:solidFill>
            <a:srgbClr val="595959"/>
          </a:solidFill>
          <a:latin typeface="+mn-lt"/>
          <a:ea typeface="+mn-ea"/>
          <a:cs typeface="+mn-cs"/>
        </a:defRPr>
      </a:lvl4pPr>
      <a:lvl5pPr marL="2057400" indent="-228600" algn="l" defTabSz="457200" rtl="0" eaLnBrk="1" fontAlgn="base" hangingPunct="1">
        <a:spcBef>
          <a:spcPts val="600"/>
        </a:spcBef>
        <a:spcAft>
          <a:spcPct val="0"/>
        </a:spcAft>
        <a:buClr>
          <a:srgbClr val="9CAA00"/>
        </a:buClr>
        <a:buSzPct val="130000"/>
        <a:buFont typeface="Arial" charset="0"/>
        <a:buChar char="»"/>
        <a:defRPr sz="1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4343401" cy="2971800"/>
          </a:xfrm>
        </p:spPr>
        <p:txBody>
          <a:bodyPr>
            <a:noAutofit/>
          </a:bodyPr>
          <a:lstStyle/>
          <a:p>
            <a:r>
              <a:rPr lang="en-US" sz="4400" b="0" i="0" u="none" strike="noStrike" baseline="0" dirty="0" smtClean="0">
                <a:latin typeface="Times New Roman"/>
              </a:rPr>
              <a:t>U.S.-EU Privacy </a:t>
            </a:r>
            <a:r>
              <a:rPr lang="en-US" sz="4400" dirty="0">
                <a:latin typeface="Times New Roman"/>
              </a:rPr>
              <a:t>Shield and </a:t>
            </a:r>
            <a:r>
              <a:rPr lang="en-US" sz="4400" dirty="0" err="1" smtClean="0">
                <a:latin typeface="Times New Roman"/>
              </a:rPr>
              <a:t>GDPR</a:t>
            </a:r>
            <a:endParaRPr lang="en-US" sz="4400" b="0" i="0" u="none" strike="noStrike" baseline="0" dirty="0" smtClean="0">
              <a:latin typeface="Times New Roman"/>
            </a:endParaRPr>
          </a:p>
        </p:txBody>
      </p:sp>
      <p:sp>
        <p:nvSpPr>
          <p:cNvPr id="4" name="Text Placeholder 3"/>
          <p:cNvSpPr>
            <a:spLocks noGrp="1"/>
          </p:cNvSpPr>
          <p:nvPr>
            <p:ph type="body" sz="quarter" idx="14"/>
          </p:nvPr>
        </p:nvSpPr>
        <p:spPr>
          <a:xfrm>
            <a:off x="304800" y="4343400"/>
            <a:ext cx="5486400" cy="609600"/>
          </a:xfrm>
        </p:spPr>
        <p:txBody>
          <a:bodyPr/>
          <a:lstStyle/>
          <a:p>
            <a:r>
              <a:rPr lang="en-US" sz="2400" dirty="0">
                <a:solidFill>
                  <a:schemeClr val="tx2">
                    <a:lumMod val="75000"/>
                    <a:lumOff val="25000"/>
                  </a:schemeClr>
                </a:solidFill>
              </a:rPr>
              <a:t>Bruce </a:t>
            </a:r>
            <a:r>
              <a:rPr lang="en-US" sz="2400" smtClean="0">
                <a:solidFill>
                  <a:schemeClr val="tx2">
                    <a:lumMod val="75000"/>
                    <a:lumOff val="25000"/>
                  </a:schemeClr>
                </a:solidFill>
              </a:rPr>
              <a:t>A. Radke</a:t>
            </a:r>
            <a:r>
              <a:rPr lang="en-US" sz="2400" dirty="0">
                <a:solidFill>
                  <a:schemeClr val="tx2">
                    <a:lumMod val="75000"/>
                    <a:lumOff val="25000"/>
                  </a:schemeClr>
                </a:solidFill>
              </a:rPr>
              <a:t/>
            </a:r>
            <a:br>
              <a:rPr lang="en-US" sz="2400" dirty="0">
                <a:solidFill>
                  <a:schemeClr val="tx2">
                    <a:lumMod val="75000"/>
                    <a:lumOff val="25000"/>
                  </a:schemeClr>
                </a:solidFill>
              </a:rPr>
            </a:br>
            <a:r>
              <a:rPr lang="en-US" sz="2400" dirty="0">
                <a:solidFill>
                  <a:schemeClr val="tx2">
                    <a:lumMod val="75000"/>
                    <a:lumOff val="25000"/>
                  </a:schemeClr>
                </a:solidFill>
              </a:rPr>
              <a:t>Vedder Price P.C.</a:t>
            </a:r>
          </a:p>
          <a:p>
            <a:endParaRPr lang="en-US" dirty="0"/>
          </a:p>
        </p:txBody>
      </p:sp>
      <p:sp>
        <p:nvSpPr>
          <p:cNvPr id="5" name="Text Placeholder 4"/>
          <p:cNvSpPr>
            <a:spLocks noGrp="1"/>
          </p:cNvSpPr>
          <p:nvPr>
            <p:ph type="body" sz="quarter" idx="16"/>
          </p:nvPr>
        </p:nvSpPr>
        <p:spPr>
          <a:xfrm>
            <a:off x="304800" y="5334000"/>
            <a:ext cx="2819400" cy="381000"/>
          </a:xfrm>
        </p:spPr>
        <p:txBody>
          <a:bodyPr/>
          <a:lstStyle/>
          <a:p>
            <a:r>
              <a:rPr lang="en-US" altLang="en-US" sz="2400" dirty="0">
                <a:solidFill>
                  <a:schemeClr val="tx2">
                    <a:lumMod val="75000"/>
                    <a:lumOff val="25000"/>
                  </a:schemeClr>
                </a:solidFill>
                <a:latin typeface="Arial" charset="0"/>
                <a:cs typeface="Arial" charset="0"/>
              </a:rPr>
              <a:t>November </a:t>
            </a:r>
            <a:r>
              <a:rPr lang="en-US" altLang="en-US" sz="2400" dirty="0" smtClean="0">
                <a:solidFill>
                  <a:schemeClr val="tx2">
                    <a:lumMod val="75000"/>
                    <a:lumOff val="25000"/>
                  </a:schemeClr>
                </a:solidFill>
                <a:latin typeface="Arial" charset="0"/>
                <a:cs typeface="Arial" charset="0"/>
              </a:rPr>
              <a:t>8, 2016</a:t>
            </a:r>
            <a:endParaRPr lang="en-US" altLang="en-US" sz="2400" dirty="0">
              <a:solidFill>
                <a:schemeClr val="tx2">
                  <a:lumMod val="75000"/>
                  <a:lumOff val="25000"/>
                </a:schemeClr>
              </a:solidFill>
              <a:latin typeface="Arial" charset="0"/>
              <a:cs typeface="Arial" charset="0"/>
            </a:endParaRPr>
          </a:p>
        </p:txBody>
      </p:sp>
    </p:spTree>
    <p:extLst>
      <p:ext uri="{BB962C8B-B14F-4D97-AF65-F5344CB8AC3E}">
        <p14:creationId xmlns:p14="http://schemas.microsoft.com/office/powerpoint/2010/main" val="190447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Times New Roman"/>
              </a:rPr>
              <a:t>Onward Transfer &amp; Security</a:t>
            </a:r>
          </a:p>
        </p:txBody>
      </p:sp>
      <p:graphicFrame>
        <p:nvGraphicFramePr>
          <p:cNvPr id="5" name="Table 4"/>
          <p:cNvGraphicFramePr>
            <a:graphicFrameLocks noGrp="1"/>
          </p:cNvGraphicFramePr>
          <p:nvPr>
            <p:extLst>
              <p:ext uri="{D42A27DB-BD31-4B8C-83A1-F6EECF244321}">
                <p14:modId xmlns:p14="http://schemas.microsoft.com/office/powerpoint/2010/main" val="1957670983"/>
              </p:ext>
            </p:extLst>
          </p:nvPr>
        </p:nvGraphicFramePr>
        <p:xfrm>
          <a:off x="533400" y="1668943"/>
          <a:ext cx="8229600" cy="4046057"/>
        </p:xfrm>
        <a:graphic>
          <a:graphicData uri="http://schemas.openxmlformats.org/drawingml/2006/table">
            <a:tbl>
              <a:tblPr firstRow="1" bandRow="1">
                <a:tableStyleId>{5C22544A-7EE6-4342-B048-85BDC9FD1C3A}</a:tableStyleId>
              </a:tblPr>
              <a:tblGrid>
                <a:gridCol w="2286000"/>
                <a:gridCol w="2819400"/>
                <a:gridCol w="3124200"/>
              </a:tblGrid>
              <a:tr h="232338">
                <a:tc>
                  <a:txBody>
                    <a:bodyPr/>
                    <a:lstStyle/>
                    <a:p>
                      <a:pPr>
                        <a:spcAft>
                          <a:spcPts val="600"/>
                        </a:spcAft>
                      </a:pPr>
                      <a:r>
                        <a:rPr lang="en-US" sz="1050" dirty="0" smtClean="0"/>
                        <a:t>Privacy Principles</a:t>
                      </a:r>
                      <a:endParaRPr lang="en-US" sz="1050" dirty="0"/>
                    </a:p>
                  </a:txBody>
                  <a:tcPr/>
                </a:tc>
                <a:tc>
                  <a:txBody>
                    <a:bodyPr/>
                    <a:lstStyle/>
                    <a:p>
                      <a:pPr>
                        <a:spcAft>
                          <a:spcPts val="600"/>
                        </a:spcAft>
                      </a:pPr>
                      <a:r>
                        <a:rPr lang="en-US" sz="1050" dirty="0" smtClean="0"/>
                        <a:t>Safe Harbor</a:t>
                      </a:r>
                      <a:endParaRPr lang="en-US" sz="1050" dirty="0"/>
                    </a:p>
                  </a:txBody>
                  <a:tcPr/>
                </a:tc>
                <a:tc>
                  <a:txBody>
                    <a:bodyPr/>
                    <a:lstStyle/>
                    <a:p>
                      <a:pPr>
                        <a:spcAft>
                          <a:spcPts val="600"/>
                        </a:spcAft>
                      </a:pPr>
                      <a:r>
                        <a:rPr lang="en-US" sz="1050" dirty="0" smtClean="0"/>
                        <a:t>Privacy Shield</a:t>
                      </a:r>
                      <a:endParaRPr lang="en-US" sz="1050" dirty="0"/>
                    </a:p>
                  </a:txBody>
                  <a:tcPr/>
                </a:tc>
              </a:tr>
              <a:tr h="2738778">
                <a:tc>
                  <a:txBody>
                    <a:bodyPr/>
                    <a:lstStyle/>
                    <a:p>
                      <a:pPr>
                        <a:spcAft>
                          <a:spcPts val="600"/>
                        </a:spcAft>
                      </a:pPr>
                      <a:r>
                        <a:rPr lang="en-US" sz="1050" b="1" dirty="0" smtClean="0"/>
                        <a:t>Accountability For Onward</a:t>
                      </a:r>
                      <a:r>
                        <a:rPr lang="en-US" sz="1050" b="1" baseline="0" dirty="0" smtClean="0"/>
                        <a:t> Transfer</a:t>
                      </a:r>
                      <a:endParaRPr lang="en-US" sz="1050" b="1" dirty="0"/>
                    </a:p>
                  </a:txBody>
                  <a:tcPr/>
                </a:tc>
                <a:tc>
                  <a:txBody>
                    <a:bodyPr/>
                    <a:lstStyle/>
                    <a:p>
                      <a:pPr>
                        <a:spcAft>
                          <a:spcPts val="600"/>
                        </a:spcAft>
                      </a:pPr>
                      <a:r>
                        <a:rPr lang="en-US" sz="1050" dirty="0" smtClean="0"/>
                        <a:t>Determine the need for contracts with respect t</a:t>
                      </a:r>
                      <a:r>
                        <a:rPr lang="en-US" sz="1050" baseline="0" dirty="0" smtClean="0"/>
                        <a:t>o the transfer of information to third parties.</a:t>
                      </a:r>
                    </a:p>
                    <a:p>
                      <a:pPr>
                        <a:spcAft>
                          <a:spcPts val="600"/>
                        </a:spcAft>
                      </a:pPr>
                      <a:r>
                        <a:rPr lang="en-US" sz="1050" baseline="0" dirty="0" smtClean="0"/>
                        <a:t>You must ensure that if information is disclosed to agents or subcontractors, those parties will agree to abide by the safe harbor principles.  You should transfer data to third parties only consistent with the notice and choices you have given the consumers.</a:t>
                      </a:r>
                    </a:p>
                    <a:p>
                      <a:pPr>
                        <a:spcAft>
                          <a:spcPts val="600"/>
                        </a:spcAft>
                      </a:pPr>
                      <a:r>
                        <a:rPr lang="en-US" sz="1050" baseline="0" dirty="0" smtClean="0"/>
                        <a:t>Any agents of yours who handle or process your data, such as your service bureaus, must themselves either be subject to the EU Directive or be members of the safe harbor, or they must agree in writing to be bound by these principles.  In all events, you must document your agreement with them as to their treatment of data.</a:t>
                      </a:r>
                      <a:endParaRPr lang="en-US" sz="1050" dirty="0"/>
                    </a:p>
                  </a:txBody>
                  <a:tcPr/>
                </a:tc>
                <a:tc>
                  <a:txBody>
                    <a:bodyPr/>
                    <a:lstStyle/>
                    <a:p>
                      <a:pPr marL="227013" marR="0" indent="-227013" algn="l" defTabSz="457200" rtl="0" eaLnBrk="1" fontAlgn="auto" latinLnBrk="0" hangingPunct="1">
                        <a:lnSpc>
                          <a:spcPct val="100000"/>
                        </a:lnSpc>
                        <a:spcBef>
                          <a:spcPts val="0"/>
                        </a:spcBef>
                        <a:spcAft>
                          <a:spcPts val="600"/>
                        </a:spcAft>
                        <a:buClrTx/>
                        <a:buSzTx/>
                        <a:buFontTx/>
                        <a:buNone/>
                        <a:tabLst/>
                        <a:defRPr/>
                      </a:pPr>
                      <a:r>
                        <a:rPr lang="en-US" sz="1050" dirty="0" smtClean="0"/>
                        <a:t>●	Same</a:t>
                      </a:r>
                      <a:r>
                        <a:rPr lang="en-US" sz="1050" baseline="0" dirty="0" smtClean="0"/>
                        <a:t> overall themes, but participating company now has liability in cases of onward transfer of data to third parties</a:t>
                      </a:r>
                    </a:p>
                    <a:p>
                      <a:pPr marL="227013" marR="0" indent="-227013" algn="l" defTabSz="457200" rtl="0" eaLnBrk="1" fontAlgn="auto" latinLnBrk="0" hangingPunct="1">
                        <a:lnSpc>
                          <a:spcPct val="100000"/>
                        </a:lnSpc>
                        <a:spcBef>
                          <a:spcPts val="0"/>
                        </a:spcBef>
                        <a:spcAft>
                          <a:spcPts val="600"/>
                        </a:spcAft>
                        <a:buClrTx/>
                        <a:buSzTx/>
                        <a:buFontTx/>
                        <a:buNone/>
                        <a:tabLst/>
                        <a:defRPr/>
                      </a:pPr>
                      <a:r>
                        <a:rPr lang="en-US" sz="1050" dirty="0" smtClean="0"/>
                        <a:t>●	Agent is obligated</a:t>
                      </a:r>
                      <a:r>
                        <a:rPr lang="en-US" sz="1050" baseline="0" dirty="0" smtClean="0"/>
                        <a:t> to provide at least the same level of privacy protection as is required by the principles</a:t>
                      </a:r>
                    </a:p>
                    <a:p>
                      <a:pPr marL="227013" marR="0" indent="-227013" algn="l" defTabSz="457200" rtl="0" eaLnBrk="1" fontAlgn="auto" latinLnBrk="0" hangingPunct="1">
                        <a:lnSpc>
                          <a:spcPct val="100000"/>
                        </a:lnSpc>
                        <a:spcBef>
                          <a:spcPts val="0"/>
                        </a:spcBef>
                        <a:spcAft>
                          <a:spcPts val="600"/>
                        </a:spcAft>
                        <a:buClrTx/>
                        <a:buSzTx/>
                        <a:buFontTx/>
                        <a:buNone/>
                        <a:tabLst/>
                        <a:defRPr/>
                      </a:pPr>
                      <a:r>
                        <a:rPr lang="en-US" sz="1050" dirty="0" smtClean="0"/>
                        <a:t>●	Upon notice,</a:t>
                      </a:r>
                      <a:r>
                        <a:rPr lang="en-US" sz="1050" baseline="0" dirty="0" smtClean="0"/>
                        <a:t> take reasonable and appropriate steps to stop and remediate unauthorized processing</a:t>
                      </a:r>
                    </a:p>
                    <a:p>
                      <a:pPr marL="227013" marR="0" indent="-227013" algn="l" defTabSz="457200" rtl="0" eaLnBrk="1" fontAlgn="auto" latinLnBrk="0" hangingPunct="1">
                        <a:lnSpc>
                          <a:spcPct val="100000"/>
                        </a:lnSpc>
                        <a:spcBef>
                          <a:spcPts val="0"/>
                        </a:spcBef>
                        <a:spcAft>
                          <a:spcPts val="600"/>
                        </a:spcAft>
                        <a:buClrTx/>
                        <a:buSzTx/>
                        <a:buFontTx/>
                        <a:buNone/>
                        <a:tabLst/>
                        <a:defRPr/>
                      </a:pPr>
                      <a:r>
                        <a:rPr lang="en-US" sz="1050" dirty="0" smtClean="0"/>
                        <a:t>●	Additionally, upon request</a:t>
                      </a:r>
                      <a:r>
                        <a:rPr lang="en-US" sz="1050" baseline="0" dirty="0" smtClean="0"/>
                        <a:t> by DOC, must provide a summary or a copy of relevant contract privacy provisions entered into with its agent</a:t>
                      </a:r>
                      <a:endParaRPr lang="en-US" sz="1050" dirty="0" smtClean="0"/>
                    </a:p>
                    <a:p>
                      <a:pPr>
                        <a:spcAft>
                          <a:spcPts val="600"/>
                        </a:spcAft>
                      </a:pPr>
                      <a:endParaRPr lang="en-US" sz="1050" dirty="0"/>
                    </a:p>
                  </a:txBody>
                  <a:tcPr/>
                </a:tc>
              </a:tr>
              <a:tr h="830417">
                <a:tc>
                  <a:txBody>
                    <a:bodyPr/>
                    <a:lstStyle/>
                    <a:p>
                      <a:pPr>
                        <a:spcAft>
                          <a:spcPts val="600"/>
                        </a:spcAft>
                      </a:pPr>
                      <a:r>
                        <a:rPr lang="en-US" sz="1050" b="1" dirty="0" smtClean="0"/>
                        <a:t>Security</a:t>
                      </a:r>
                      <a:endParaRPr lang="en-US" sz="1050" b="1" dirty="0"/>
                    </a:p>
                  </a:txBody>
                  <a:tcPr/>
                </a:tc>
                <a:tc>
                  <a:txBody>
                    <a:bodyPr/>
                    <a:lstStyle/>
                    <a:p>
                      <a:pPr>
                        <a:spcAft>
                          <a:spcPts val="600"/>
                        </a:spcAft>
                      </a:pPr>
                      <a:r>
                        <a:rPr lang="en-US" sz="1050" dirty="0" smtClean="0"/>
                        <a:t>Organization must take reasonable and appropriate measures to protect</a:t>
                      </a:r>
                      <a:r>
                        <a:rPr lang="en-US" sz="1050" baseline="0" dirty="0" smtClean="0"/>
                        <a:t> data from loss, misuse and unauthorized access, disclosure, alteration and destruction.</a:t>
                      </a:r>
                      <a:endParaRPr lang="en-US" sz="1050" dirty="0"/>
                    </a:p>
                  </a:txBody>
                  <a:tcPr/>
                </a:tc>
                <a:tc>
                  <a:txBody>
                    <a:bodyPr/>
                    <a:lstStyle/>
                    <a:p>
                      <a:pPr>
                        <a:spcAft>
                          <a:spcPts val="600"/>
                        </a:spcAft>
                      </a:pPr>
                      <a:r>
                        <a:rPr lang="en-US" sz="1050" dirty="0" smtClean="0"/>
                        <a:t>Same.</a:t>
                      </a:r>
                      <a:endParaRPr lang="en-US" sz="1050" dirty="0"/>
                    </a:p>
                  </a:txBody>
                  <a:tcPr/>
                </a:tc>
              </a:tr>
            </a:tbl>
          </a:graphicData>
        </a:graphic>
      </p:graphicFrame>
      <p:sp>
        <p:nvSpPr>
          <p:cNvPr id="3" name="Slide Number Placeholder 2"/>
          <p:cNvSpPr>
            <a:spLocks noGrp="1"/>
          </p:cNvSpPr>
          <p:nvPr>
            <p:ph type="sldNum" sz="quarter" idx="10"/>
          </p:nvPr>
        </p:nvSpPr>
        <p:spPr/>
        <p:txBody>
          <a:bodyPr/>
          <a:lstStyle/>
          <a:p>
            <a:fld id="{9B0CA180-610C-47D8-A726-8E23BE38F3A7}" type="slidenum">
              <a:rPr lang="en-US" smtClean="0"/>
              <a:t>9</a:t>
            </a:fld>
            <a:endParaRPr lang="en-US" dirty="0"/>
          </a:p>
        </p:txBody>
      </p:sp>
    </p:spTree>
    <p:extLst>
      <p:ext uri="{BB962C8B-B14F-4D97-AF65-F5344CB8AC3E}">
        <p14:creationId xmlns:p14="http://schemas.microsoft.com/office/powerpoint/2010/main" val="996884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Times New Roman"/>
              </a:rPr>
              <a:t>Data Integrity &amp; Access</a:t>
            </a:r>
          </a:p>
        </p:txBody>
      </p:sp>
      <p:graphicFrame>
        <p:nvGraphicFramePr>
          <p:cNvPr id="5" name="Table 4"/>
          <p:cNvGraphicFramePr>
            <a:graphicFrameLocks noGrp="1"/>
          </p:cNvGraphicFramePr>
          <p:nvPr>
            <p:extLst>
              <p:ext uri="{D42A27DB-BD31-4B8C-83A1-F6EECF244321}">
                <p14:modId xmlns:p14="http://schemas.microsoft.com/office/powerpoint/2010/main" val="1839250041"/>
              </p:ext>
            </p:extLst>
          </p:nvPr>
        </p:nvGraphicFramePr>
        <p:xfrm>
          <a:off x="533400" y="1668943"/>
          <a:ext cx="8229600" cy="4107180"/>
        </p:xfrm>
        <a:graphic>
          <a:graphicData uri="http://schemas.openxmlformats.org/drawingml/2006/table">
            <a:tbl>
              <a:tblPr firstRow="1" bandRow="1">
                <a:tableStyleId>{5C22544A-7EE6-4342-B048-85BDC9FD1C3A}</a:tableStyleId>
              </a:tblPr>
              <a:tblGrid>
                <a:gridCol w="2286000"/>
                <a:gridCol w="2819400"/>
                <a:gridCol w="3124200"/>
              </a:tblGrid>
              <a:tr h="232338">
                <a:tc>
                  <a:txBody>
                    <a:bodyPr/>
                    <a:lstStyle/>
                    <a:p>
                      <a:pPr>
                        <a:spcAft>
                          <a:spcPts val="600"/>
                        </a:spcAft>
                      </a:pPr>
                      <a:r>
                        <a:rPr lang="en-US" sz="1050" dirty="0" smtClean="0"/>
                        <a:t>Privacy Principles</a:t>
                      </a:r>
                      <a:endParaRPr lang="en-US" sz="1050" dirty="0"/>
                    </a:p>
                  </a:txBody>
                  <a:tcPr/>
                </a:tc>
                <a:tc>
                  <a:txBody>
                    <a:bodyPr/>
                    <a:lstStyle/>
                    <a:p>
                      <a:pPr>
                        <a:spcAft>
                          <a:spcPts val="600"/>
                        </a:spcAft>
                      </a:pPr>
                      <a:r>
                        <a:rPr lang="en-US" sz="1050" dirty="0" smtClean="0"/>
                        <a:t>Safe Harbor</a:t>
                      </a:r>
                      <a:endParaRPr lang="en-US" sz="1050" dirty="0"/>
                    </a:p>
                  </a:txBody>
                  <a:tcPr/>
                </a:tc>
                <a:tc>
                  <a:txBody>
                    <a:bodyPr/>
                    <a:lstStyle/>
                    <a:p>
                      <a:pPr>
                        <a:spcAft>
                          <a:spcPts val="600"/>
                        </a:spcAft>
                      </a:pPr>
                      <a:r>
                        <a:rPr lang="en-US" sz="1050" dirty="0" smtClean="0"/>
                        <a:t>Privacy Shield</a:t>
                      </a:r>
                      <a:endParaRPr lang="en-US" sz="1050" dirty="0"/>
                    </a:p>
                  </a:txBody>
                  <a:tcPr/>
                </a:tc>
              </a:tr>
              <a:tr h="2041997">
                <a:tc>
                  <a:txBody>
                    <a:bodyPr/>
                    <a:lstStyle/>
                    <a:p>
                      <a:pPr>
                        <a:spcAft>
                          <a:spcPts val="600"/>
                        </a:spcAft>
                      </a:pPr>
                      <a:r>
                        <a:rPr lang="en-US" sz="1050" b="1" dirty="0" smtClean="0"/>
                        <a:t>Data Integrity And Purpose Limitation</a:t>
                      </a:r>
                      <a:endParaRPr lang="en-US" sz="1050" b="1" dirty="0"/>
                    </a:p>
                  </a:txBody>
                  <a:tcPr/>
                </a:tc>
                <a:tc>
                  <a:txBody>
                    <a:bodyPr/>
                    <a:lstStyle/>
                    <a:p>
                      <a:pPr>
                        <a:spcAft>
                          <a:spcPts val="600"/>
                        </a:spcAft>
                      </a:pPr>
                      <a:r>
                        <a:rPr lang="en-US" sz="1050" dirty="0" smtClean="0"/>
                        <a:t>Ensure that the customer’s personal information is reliable, accurate, complete, current and used for intended purposes.</a:t>
                      </a:r>
                    </a:p>
                    <a:p>
                      <a:pPr>
                        <a:spcAft>
                          <a:spcPts val="600"/>
                        </a:spcAft>
                      </a:pPr>
                      <a:r>
                        <a:rPr lang="en-US" sz="1050" dirty="0" smtClean="0"/>
                        <a:t>Your company should not process data that is not relevant to the purpose for which it</a:t>
                      </a:r>
                      <a:r>
                        <a:rPr lang="en-US" sz="1050" baseline="0" dirty="0" smtClean="0"/>
                        <a:t> was </a:t>
                      </a:r>
                      <a:r>
                        <a:rPr lang="en-US" sz="1050" dirty="0" smtClean="0"/>
                        <a:t>collected, unless subsequently authorized by the consumer.</a:t>
                      </a:r>
                      <a:endParaRPr lang="en-US" sz="1050" dirty="0"/>
                    </a:p>
                  </a:txBody>
                  <a:tcPr/>
                </a:tc>
                <a:tc>
                  <a:txBody>
                    <a:bodyPr/>
                    <a:lstStyle/>
                    <a:p>
                      <a:pPr marL="227013" marR="0" indent="-227013" algn="l" defTabSz="457200" rtl="0" eaLnBrk="1" fontAlgn="auto" latinLnBrk="0" hangingPunct="1">
                        <a:lnSpc>
                          <a:spcPct val="100000"/>
                        </a:lnSpc>
                        <a:spcBef>
                          <a:spcPts val="0"/>
                        </a:spcBef>
                        <a:spcAft>
                          <a:spcPts val="600"/>
                        </a:spcAft>
                        <a:buClrTx/>
                        <a:buSzTx/>
                        <a:buFontTx/>
                        <a:buNone/>
                        <a:tabLst/>
                        <a:defRPr/>
                      </a:pPr>
                      <a:r>
                        <a:rPr lang="en-US" sz="1050" dirty="0" smtClean="0"/>
                        <a:t>Same.</a:t>
                      </a:r>
                    </a:p>
                    <a:p>
                      <a:pPr marL="0" marR="0" indent="0" algn="l" defTabSz="457200" rtl="0" eaLnBrk="1" fontAlgn="auto" latinLnBrk="0" hangingPunct="1">
                        <a:lnSpc>
                          <a:spcPct val="100000"/>
                        </a:lnSpc>
                        <a:spcBef>
                          <a:spcPts val="0"/>
                        </a:spcBef>
                        <a:spcAft>
                          <a:spcPts val="600"/>
                        </a:spcAft>
                        <a:buClrTx/>
                        <a:buSzTx/>
                        <a:buFontTx/>
                        <a:buNone/>
                        <a:tabLst/>
                        <a:defRPr/>
                      </a:pPr>
                      <a:r>
                        <a:rPr lang="en-US" sz="1050" dirty="0" smtClean="0"/>
                        <a:t>Additional: The organization must adhere to the principles as long as it retains the data. </a:t>
                      </a:r>
                      <a:r>
                        <a:rPr lang="en-US" sz="1050" b="1" dirty="0" smtClean="0"/>
                        <a:t>Organizations can retain data as long as it serves a purpose for processing consistent with the purpose stated at time of collection. </a:t>
                      </a:r>
                      <a:r>
                        <a:rPr lang="en-US" sz="1050" dirty="0" smtClean="0"/>
                        <a:t>This does not prevent organizations from processing personal information for longer periods if doing so reasonably serves the purpose of archiving in the public interest, journalism, literature, art, scientific or historical research, and statistical analysis.</a:t>
                      </a:r>
                    </a:p>
                    <a:p>
                      <a:pPr marL="227013" marR="0" indent="-227013" algn="l" defTabSz="457200" rtl="0" eaLnBrk="1" fontAlgn="auto" latinLnBrk="0" hangingPunct="1">
                        <a:lnSpc>
                          <a:spcPct val="100000"/>
                        </a:lnSpc>
                        <a:spcBef>
                          <a:spcPts val="0"/>
                        </a:spcBef>
                        <a:spcAft>
                          <a:spcPts val="600"/>
                        </a:spcAft>
                        <a:buClrTx/>
                        <a:buSzTx/>
                        <a:buFontTx/>
                        <a:buNone/>
                        <a:tabLst/>
                        <a:defRPr/>
                      </a:pPr>
                      <a:endParaRPr lang="en-US" sz="1050" dirty="0"/>
                    </a:p>
                  </a:txBody>
                  <a:tcPr/>
                </a:tc>
              </a:tr>
              <a:tr h="830417">
                <a:tc>
                  <a:txBody>
                    <a:bodyPr/>
                    <a:lstStyle/>
                    <a:p>
                      <a:pPr>
                        <a:spcAft>
                          <a:spcPts val="600"/>
                        </a:spcAft>
                      </a:pPr>
                      <a:r>
                        <a:rPr lang="en-US" sz="1050" b="1" dirty="0" smtClean="0"/>
                        <a:t>Access</a:t>
                      </a:r>
                      <a:endParaRPr lang="en-US" sz="1050" b="1" dirty="0"/>
                    </a:p>
                  </a:txBody>
                  <a:tcPr/>
                </a:tc>
                <a:tc>
                  <a:txBody>
                    <a:bodyPr/>
                    <a:lstStyle/>
                    <a:p>
                      <a:pPr>
                        <a:spcAft>
                          <a:spcPts val="600"/>
                        </a:spcAft>
                      </a:pPr>
                      <a:r>
                        <a:rPr lang="en-US" sz="1050" dirty="0" smtClean="0"/>
                        <a:t>You must provide customers the ability to access PI being maintained by the company and the ability to correct, amend or delete it where it is inaccurate or processed in violation of the principles (based on a sliding-scale principle</a:t>
                      </a:r>
                      <a:r>
                        <a:rPr lang="en-US" sz="1050" baseline="0" dirty="0" smtClean="0"/>
                        <a:t> </a:t>
                      </a:r>
                      <a:r>
                        <a:rPr lang="en-US" sz="1050" dirty="0" smtClean="0"/>
                        <a:t>– the obligation to provide access to information increases where its use is more likely to significantly affect the individual).</a:t>
                      </a:r>
                      <a:endParaRPr lang="en-US" sz="1050" dirty="0"/>
                    </a:p>
                  </a:txBody>
                  <a:tcPr/>
                </a:tc>
                <a:tc>
                  <a:txBody>
                    <a:bodyPr/>
                    <a:lstStyle/>
                    <a:p>
                      <a:pPr>
                        <a:spcAft>
                          <a:spcPts val="600"/>
                        </a:spcAft>
                      </a:pPr>
                      <a:r>
                        <a:rPr lang="en-US" sz="1050" dirty="0" smtClean="0"/>
                        <a:t>Same.</a:t>
                      </a:r>
                      <a:endParaRPr lang="en-US" sz="1050" dirty="0"/>
                    </a:p>
                  </a:txBody>
                  <a:tcPr/>
                </a:tc>
              </a:tr>
            </a:tbl>
          </a:graphicData>
        </a:graphic>
      </p:graphicFrame>
      <p:sp>
        <p:nvSpPr>
          <p:cNvPr id="3" name="Slide Number Placeholder 2"/>
          <p:cNvSpPr>
            <a:spLocks noGrp="1"/>
          </p:cNvSpPr>
          <p:nvPr>
            <p:ph type="sldNum" sz="quarter" idx="10"/>
          </p:nvPr>
        </p:nvSpPr>
        <p:spPr/>
        <p:txBody>
          <a:bodyPr/>
          <a:lstStyle/>
          <a:p>
            <a:fld id="{9B0CA180-610C-47D8-A726-8E23BE38F3A7}" type="slidenum">
              <a:rPr lang="en-US" smtClean="0"/>
              <a:t>10</a:t>
            </a:fld>
            <a:endParaRPr lang="en-US" dirty="0"/>
          </a:p>
        </p:txBody>
      </p:sp>
    </p:spTree>
    <p:extLst>
      <p:ext uri="{BB962C8B-B14F-4D97-AF65-F5344CB8AC3E}">
        <p14:creationId xmlns:p14="http://schemas.microsoft.com/office/powerpoint/2010/main" val="335556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Times New Roman"/>
              </a:rPr>
              <a:t/>
            </a:r>
            <a:br>
              <a:rPr lang="en-US" b="0" i="0" u="none" strike="noStrike" baseline="0" dirty="0" smtClean="0">
                <a:latin typeface="Times New Roman"/>
              </a:rPr>
            </a:br>
            <a:r>
              <a:rPr lang="en-US" b="0" i="0" u="none" strike="noStrike" baseline="0" dirty="0" smtClean="0">
                <a:latin typeface="Times New Roman"/>
              </a:rPr>
              <a:t>Recourse,</a:t>
            </a:r>
            <a:r>
              <a:rPr lang="en-US" b="0" i="0" u="none" strike="noStrike" dirty="0" smtClean="0">
                <a:latin typeface="Times New Roman"/>
              </a:rPr>
              <a:t> </a:t>
            </a:r>
            <a:r>
              <a:rPr lang="en-US" b="0" i="0" u="none" strike="noStrike" baseline="0" dirty="0" smtClean="0">
                <a:latin typeface="Times New Roman"/>
              </a:rPr>
              <a:t>Enforcement and Liability</a:t>
            </a:r>
          </a:p>
        </p:txBody>
      </p:sp>
      <p:graphicFrame>
        <p:nvGraphicFramePr>
          <p:cNvPr id="5" name="Table 4"/>
          <p:cNvGraphicFramePr>
            <a:graphicFrameLocks noGrp="1"/>
          </p:cNvGraphicFramePr>
          <p:nvPr>
            <p:extLst>
              <p:ext uri="{D42A27DB-BD31-4B8C-83A1-F6EECF244321}">
                <p14:modId xmlns:p14="http://schemas.microsoft.com/office/powerpoint/2010/main" val="764236956"/>
              </p:ext>
            </p:extLst>
          </p:nvPr>
        </p:nvGraphicFramePr>
        <p:xfrm>
          <a:off x="533400" y="1668943"/>
          <a:ext cx="8229600" cy="3291840"/>
        </p:xfrm>
        <a:graphic>
          <a:graphicData uri="http://schemas.openxmlformats.org/drawingml/2006/table">
            <a:tbl>
              <a:tblPr firstRow="1" bandRow="1">
                <a:tableStyleId>{5C22544A-7EE6-4342-B048-85BDC9FD1C3A}</a:tableStyleId>
              </a:tblPr>
              <a:tblGrid>
                <a:gridCol w="2286000"/>
                <a:gridCol w="2819400"/>
                <a:gridCol w="3124200"/>
              </a:tblGrid>
              <a:tr h="232338">
                <a:tc>
                  <a:txBody>
                    <a:bodyPr/>
                    <a:lstStyle/>
                    <a:p>
                      <a:pPr>
                        <a:spcAft>
                          <a:spcPts val="600"/>
                        </a:spcAft>
                      </a:pPr>
                      <a:r>
                        <a:rPr lang="en-US" sz="1050" dirty="0" smtClean="0"/>
                        <a:t>Privacy Principles</a:t>
                      </a:r>
                      <a:endParaRPr lang="en-US" sz="1050" dirty="0"/>
                    </a:p>
                  </a:txBody>
                  <a:tcPr/>
                </a:tc>
                <a:tc>
                  <a:txBody>
                    <a:bodyPr/>
                    <a:lstStyle/>
                    <a:p>
                      <a:pPr>
                        <a:spcAft>
                          <a:spcPts val="600"/>
                        </a:spcAft>
                      </a:pPr>
                      <a:r>
                        <a:rPr lang="en-US" sz="1050" dirty="0" smtClean="0"/>
                        <a:t>Safe Harbor</a:t>
                      </a:r>
                      <a:endParaRPr lang="en-US" sz="1050" dirty="0"/>
                    </a:p>
                  </a:txBody>
                  <a:tcPr/>
                </a:tc>
                <a:tc>
                  <a:txBody>
                    <a:bodyPr/>
                    <a:lstStyle/>
                    <a:p>
                      <a:pPr>
                        <a:spcAft>
                          <a:spcPts val="600"/>
                        </a:spcAft>
                      </a:pPr>
                      <a:r>
                        <a:rPr lang="en-US" sz="1050" dirty="0" smtClean="0"/>
                        <a:t>Privacy Shield</a:t>
                      </a:r>
                      <a:endParaRPr lang="en-US" sz="1050" dirty="0"/>
                    </a:p>
                  </a:txBody>
                  <a:tcPr/>
                </a:tc>
              </a:tr>
              <a:tr h="2041997">
                <a:tc>
                  <a:txBody>
                    <a:bodyPr/>
                    <a:lstStyle/>
                    <a:p>
                      <a:pPr>
                        <a:spcAft>
                          <a:spcPts val="600"/>
                        </a:spcAft>
                      </a:pPr>
                      <a:r>
                        <a:rPr lang="en-US" sz="1050" b="1" dirty="0" smtClean="0"/>
                        <a:t>Recourse, Enforcement and Liability</a:t>
                      </a:r>
                      <a:endParaRPr lang="en-US" sz="1050" b="1" dirty="0"/>
                    </a:p>
                  </a:txBody>
                  <a:tcPr/>
                </a:tc>
                <a:tc>
                  <a:txBody>
                    <a:bodyPr/>
                    <a:lstStyle/>
                    <a:p>
                      <a:pPr>
                        <a:spcAft>
                          <a:spcPts val="600"/>
                        </a:spcAft>
                      </a:pPr>
                      <a:r>
                        <a:rPr lang="en-US" sz="1050" dirty="0" smtClean="0"/>
                        <a:t>Take reasonable steps to ensure that any consumer privacy concern will be addressed by: (1) referring consumers to your customer service department or other in-house dispute resolution program; (2) subscribing to a third-party dispute resolution mechanism to address any unresolved in-house consumer data privacy complaints; and (3) having appropriate monitoring, verification and remedy procedures in place.</a:t>
                      </a:r>
                      <a:endParaRPr lang="en-US" sz="1050" dirty="0"/>
                    </a:p>
                  </a:txBody>
                  <a:tcP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050" dirty="0" smtClean="0"/>
                        <a:t>The independent dispute resolution service should be readily available and </a:t>
                      </a:r>
                      <a:r>
                        <a:rPr lang="en-US" sz="1050" b="1" dirty="0" smtClean="0"/>
                        <a:t>at no cost to the consumer</a:t>
                      </a:r>
                      <a:r>
                        <a:rPr lang="en-US" sz="1050" dirty="0" smtClean="0"/>
                        <a:t>.</a:t>
                      </a:r>
                    </a:p>
                    <a:p>
                      <a:pPr marL="0" marR="0" indent="0" algn="l" defTabSz="457200" rtl="0" eaLnBrk="1" fontAlgn="auto" latinLnBrk="0" hangingPunct="1">
                        <a:lnSpc>
                          <a:spcPct val="100000"/>
                        </a:lnSpc>
                        <a:spcBef>
                          <a:spcPts val="0"/>
                        </a:spcBef>
                        <a:spcAft>
                          <a:spcPts val="600"/>
                        </a:spcAft>
                        <a:buClrTx/>
                        <a:buSzTx/>
                        <a:buFontTx/>
                        <a:buNone/>
                        <a:tabLst/>
                        <a:defRPr/>
                      </a:pPr>
                      <a:r>
                        <a:rPr lang="en-US" sz="1050" dirty="0" smtClean="0"/>
                        <a:t>New available remedy for EU individuals is </a:t>
                      </a:r>
                      <a:r>
                        <a:rPr lang="en-US" sz="1050" b="1" dirty="0" smtClean="0"/>
                        <a:t>binding arbitration </a:t>
                      </a:r>
                      <a:r>
                        <a:rPr lang="en-US" sz="1050" dirty="0" smtClean="0"/>
                        <a:t>– individuals must pursue other mechanisms first such as: 1) contacting company directly; 2) contacting independent dispute provider; and 3) then may pursue binding arbitration.</a:t>
                      </a:r>
                    </a:p>
                    <a:p>
                      <a:pPr marL="0" marR="0" indent="0" algn="l" defTabSz="457200" rtl="0" eaLnBrk="1" fontAlgn="auto" latinLnBrk="0" hangingPunct="1">
                        <a:lnSpc>
                          <a:spcPct val="100000"/>
                        </a:lnSpc>
                        <a:spcBef>
                          <a:spcPts val="0"/>
                        </a:spcBef>
                        <a:spcAft>
                          <a:spcPts val="600"/>
                        </a:spcAft>
                        <a:buClrTx/>
                        <a:buSzTx/>
                        <a:buFontTx/>
                        <a:buNone/>
                        <a:tabLst/>
                        <a:defRPr/>
                      </a:pPr>
                      <a:r>
                        <a:rPr lang="en-US" sz="1050" dirty="0" smtClean="0"/>
                        <a:t>No monetary damages allowed under binding arbitration. Binding arbitration seeks to resolve an individual complaint.</a:t>
                      </a:r>
                    </a:p>
                    <a:p>
                      <a:pPr marL="0" marR="0" indent="0" algn="l" defTabSz="457200" rtl="0" eaLnBrk="1" fontAlgn="auto" latinLnBrk="0" hangingPunct="1">
                        <a:lnSpc>
                          <a:spcPct val="100000"/>
                        </a:lnSpc>
                        <a:spcBef>
                          <a:spcPts val="0"/>
                        </a:spcBef>
                        <a:spcAft>
                          <a:spcPts val="600"/>
                        </a:spcAft>
                        <a:buClrTx/>
                        <a:buSzTx/>
                        <a:buFontTx/>
                        <a:buNone/>
                        <a:tabLst/>
                        <a:defRPr/>
                      </a:pPr>
                      <a:r>
                        <a:rPr lang="en-US" sz="1050" dirty="0" smtClean="0"/>
                        <a:t>A separate complaint process – consumers may also contact appropriate </a:t>
                      </a:r>
                      <a:r>
                        <a:rPr lang="en-US" sz="1050" dirty="0" err="1" smtClean="0"/>
                        <a:t>DPA</a:t>
                      </a:r>
                      <a:r>
                        <a:rPr lang="en-US" sz="1050" dirty="0" smtClean="0"/>
                        <a:t>, and then DPA resolves complaint or works with DOC to resolve complaint. No binding arbitration under this scenario.</a:t>
                      </a:r>
                      <a:endParaRPr lang="en-US" sz="1050" dirty="0"/>
                    </a:p>
                  </a:txBody>
                  <a:tcPr/>
                </a:tc>
              </a:tr>
            </a:tbl>
          </a:graphicData>
        </a:graphic>
      </p:graphicFrame>
      <p:sp>
        <p:nvSpPr>
          <p:cNvPr id="3" name="Slide Number Placeholder 2"/>
          <p:cNvSpPr>
            <a:spLocks noGrp="1"/>
          </p:cNvSpPr>
          <p:nvPr>
            <p:ph type="sldNum" sz="quarter" idx="10"/>
          </p:nvPr>
        </p:nvSpPr>
        <p:spPr/>
        <p:txBody>
          <a:bodyPr/>
          <a:lstStyle/>
          <a:p>
            <a:fld id="{9B0CA180-610C-47D8-A726-8E23BE38F3A7}" type="slidenum">
              <a:rPr lang="en-US" smtClean="0"/>
              <a:t>11</a:t>
            </a:fld>
            <a:endParaRPr lang="en-US" dirty="0"/>
          </a:p>
        </p:txBody>
      </p:sp>
    </p:spTree>
    <p:extLst>
      <p:ext uri="{BB962C8B-B14F-4D97-AF65-F5344CB8AC3E}">
        <p14:creationId xmlns:p14="http://schemas.microsoft.com/office/powerpoint/2010/main" val="267533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Initial Steps:</a:t>
            </a:r>
          </a:p>
          <a:p>
            <a:pPr marR="0" lvl="1" rtl="0"/>
            <a:r>
              <a:rPr lang="en-US" b="0" i="0" u="none" strike="noStrike" baseline="0" dirty="0" smtClean="0">
                <a:latin typeface="Times New Roman"/>
              </a:rPr>
              <a:t>Assess your company’s practices against the principles; make changes as needed</a:t>
            </a:r>
          </a:p>
          <a:p>
            <a:pPr marR="0" lvl="1" rtl="0"/>
            <a:r>
              <a:rPr lang="en-US" b="0" i="0" u="none" strike="noStrike" baseline="0" dirty="0" smtClean="0">
                <a:latin typeface="Times New Roman"/>
              </a:rPr>
              <a:t>Designate an accountable executive</a:t>
            </a:r>
          </a:p>
          <a:p>
            <a:pPr marR="0" lvl="1" rtl="0"/>
            <a:r>
              <a:rPr lang="en-US" b="0" i="0" u="none" strike="noStrike" baseline="0" dirty="0" smtClean="0">
                <a:latin typeface="Times New Roman"/>
              </a:rPr>
              <a:t>Designate a point of contact</a:t>
            </a:r>
          </a:p>
          <a:p>
            <a:pPr marR="0" lvl="1" rtl="0"/>
            <a:r>
              <a:rPr lang="en-US" b="0" i="0" u="none" strike="noStrike" baseline="0" dirty="0" smtClean="0">
                <a:latin typeface="Times New Roman"/>
              </a:rPr>
              <a:t>Engage an independent dispute resolution provider</a:t>
            </a:r>
          </a:p>
          <a:p>
            <a:pPr marR="0" lvl="1" rtl="0"/>
            <a:r>
              <a:rPr lang="en-US" b="0" i="0" u="none" strike="noStrike" baseline="0" dirty="0" smtClean="0">
                <a:latin typeface="Times New Roman"/>
              </a:rPr>
              <a:t>Implement an annual assessment program</a:t>
            </a:r>
          </a:p>
          <a:p>
            <a:pPr marR="0" lvl="1" rtl="0"/>
            <a:r>
              <a:rPr lang="en-US" b="0" i="0" u="none" strike="noStrike" baseline="0" dirty="0" smtClean="0">
                <a:latin typeface="Times New Roman"/>
              </a:rPr>
              <a:t>Privacy Shield employee training</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Privacy Shield Self-Certification Checklist</a:t>
            </a:r>
          </a:p>
        </p:txBody>
      </p:sp>
      <p:sp>
        <p:nvSpPr>
          <p:cNvPr id="4" name="Slide Number Placeholder 3"/>
          <p:cNvSpPr>
            <a:spLocks noGrp="1"/>
          </p:cNvSpPr>
          <p:nvPr>
            <p:ph type="sldNum" sz="quarter" idx="10"/>
          </p:nvPr>
        </p:nvSpPr>
        <p:spPr/>
        <p:txBody>
          <a:bodyPr/>
          <a:lstStyle/>
          <a:p>
            <a:fld id="{9B0CA180-610C-47D8-A726-8E23BE38F3A7}" type="slidenum">
              <a:rPr lang="en-US" smtClean="0"/>
              <a:t>12</a:t>
            </a:fld>
            <a:endParaRPr lang="en-US" dirty="0"/>
          </a:p>
        </p:txBody>
      </p:sp>
    </p:spTree>
    <p:extLst>
      <p:ext uri="{BB962C8B-B14F-4D97-AF65-F5344CB8AC3E}">
        <p14:creationId xmlns:p14="http://schemas.microsoft.com/office/powerpoint/2010/main" val="242053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0CA180-610C-47D8-A726-8E23BE38F3A7}" type="slidenum">
              <a:rPr lang="en-US" smtClean="0"/>
              <a:t>13</a:t>
            </a:fld>
            <a:endParaRPr lang="en-US" dirty="0"/>
          </a:p>
        </p:txBody>
      </p:sp>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To Self-Certify:</a:t>
            </a:r>
          </a:p>
          <a:p>
            <a:pPr marR="0" lvl="1" rtl="0"/>
            <a:r>
              <a:rPr lang="en-US" b="0" i="0" u="none" strike="noStrike" baseline="0" dirty="0" smtClean="0">
                <a:latin typeface="Times New Roman"/>
              </a:rPr>
              <a:t>Update your organization’s privacy policy to reflect the Privacy Shield principles, and to state adherence to the Privacy Shield</a:t>
            </a:r>
          </a:p>
          <a:p>
            <a:pPr marR="0" lvl="1" rtl="0"/>
            <a:r>
              <a:rPr lang="en-US" b="0" i="0" u="none" strike="noStrike" baseline="0" dirty="0" smtClean="0">
                <a:latin typeface="Times New Roman"/>
              </a:rPr>
              <a:t>Submit online self-certification:</a:t>
            </a:r>
          </a:p>
          <a:p>
            <a:pPr marR="0" lvl="2" rtl="0"/>
            <a:r>
              <a:rPr lang="en-US" b="0" i="0" u="none" strike="noStrike" baseline="0" dirty="0" smtClean="0">
                <a:latin typeface="Times New Roman"/>
              </a:rPr>
              <a:t>Contact information</a:t>
            </a:r>
          </a:p>
          <a:p>
            <a:pPr marR="0" lvl="2" rtl="0"/>
            <a:r>
              <a:rPr lang="en-US" b="0" i="0" u="none" strike="noStrike" baseline="0" dirty="0" smtClean="0">
                <a:latin typeface="Times New Roman"/>
              </a:rPr>
              <a:t>Description of activities that involve PI from EU</a:t>
            </a:r>
          </a:p>
          <a:p>
            <a:pPr marR="0" lvl="2" rtl="0"/>
            <a:r>
              <a:rPr lang="en-US" b="0" i="0" u="none" strike="noStrike" baseline="0" dirty="0" smtClean="0">
                <a:latin typeface="Times New Roman"/>
              </a:rPr>
              <a:t>Description of organization’s privacy policy for PI from EU</a:t>
            </a:r>
          </a:p>
          <a:p>
            <a:pPr marR="0" lvl="2" rtl="0"/>
            <a:r>
              <a:rPr lang="en-US" b="0" i="0" u="none" strike="noStrike" baseline="0" dirty="0" smtClean="0">
                <a:latin typeface="Times New Roman"/>
              </a:rPr>
              <a:t>Human resources information?</a:t>
            </a:r>
          </a:p>
          <a:p>
            <a:pPr marR="0" lvl="1" rtl="0"/>
            <a:r>
              <a:rPr lang="en-US" b="0" i="0" u="none" strike="noStrike" baseline="0" dirty="0" smtClean="0">
                <a:latin typeface="Times New Roman"/>
              </a:rPr>
              <a:t>Pay fee</a:t>
            </a:r>
          </a:p>
          <a:p>
            <a:pPr marR="0" lvl="1" rtl="0"/>
            <a:r>
              <a:rPr lang="en-US" b="0" i="0" u="none" strike="noStrike" baseline="0" dirty="0" smtClean="0">
                <a:latin typeface="Times New Roman"/>
              </a:rPr>
              <a:t>Annually recertify</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Privacy Shield Self-Certification Checklist</a:t>
            </a:r>
          </a:p>
        </p:txBody>
      </p:sp>
    </p:spTree>
    <p:extLst>
      <p:ext uri="{BB962C8B-B14F-4D97-AF65-F5344CB8AC3E}">
        <p14:creationId xmlns:p14="http://schemas.microsoft.com/office/powerpoint/2010/main" val="164059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R="0" rtl="0"/>
            <a:r>
              <a:rPr lang="en-US" b="0" i="0" u="none" strike="noStrike" baseline="0" dirty="0" smtClean="0">
                <a:latin typeface="Times New Roman"/>
              </a:rPr>
              <a:t>General Data Protection Regulation</a:t>
            </a:r>
          </a:p>
        </p:txBody>
      </p:sp>
      <p:sp>
        <p:nvSpPr>
          <p:cNvPr id="3" name="Text Placeholder 2"/>
          <p:cNvSpPr>
            <a:spLocks noGrp="1"/>
          </p:cNvSpPr>
          <p:nvPr>
            <p:ph type="subTitle" idx="1"/>
          </p:nvPr>
        </p:nvSpPr>
        <p:spPr/>
        <p:txBody>
          <a:bodyPr/>
          <a:lstStyle/>
          <a:p>
            <a:pPr marR="0" lvl="0" rtl="0"/>
            <a:endParaRPr lang="en-US" b="0" i="0" u="none" strike="noStrike" baseline="0" dirty="0" smtClean="0">
              <a:latin typeface="Times New Roman"/>
            </a:endParaRPr>
          </a:p>
        </p:txBody>
      </p:sp>
      <p:sp>
        <p:nvSpPr>
          <p:cNvPr id="4" name="Slide Number Placeholder 3"/>
          <p:cNvSpPr>
            <a:spLocks noGrp="1"/>
          </p:cNvSpPr>
          <p:nvPr>
            <p:ph type="sldNum" sz="quarter" idx="10"/>
          </p:nvPr>
        </p:nvSpPr>
        <p:spPr/>
        <p:txBody>
          <a:bodyPr/>
          <a:lstStyle/>
          <a:p>
            <a:fld id="{9B0CA180-610C-47D8-A726-8E23BE38F3A7}" type="slidenum">
              <a:rPr lang="en-US" smtClean="0"/>
              <a:t>14</a:t>
            </a:fld>
            <a:endParaRPr lang="en-US" dirty="0"/>
          </a:p>
        </p:txBody>
      </p:sp>
    </p:spTree>
    <p:extLst>
      <p:ext uri="{BB962C8B-B14F-4D97-AF65-F5344CB8AC3E}">
        <p14:creationId xmlns:p14="http://schemas.microsoft.com/office/powerpoint/2010/main" val="321764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On December 15, 2015, the European Parliament, the European Commission and the Council of Ministers reached an agreement on the text of the General Data Protection Regulation (</a:t>
            </a:r>
            <a:r>
              <a:rPr lang="en-US" b="0" i="0" u="none" strike="noStrike" baseline="0" dirty="0" err="1" smtClean="0">
                <a:latin typeface="Times New Roman"/>
              </a:rPr>
              <a:t>GDPR</a:t>
            </a:r>
            <a:r>
              <a:rPr lang="en-US" b="0" i="0" u="none" strike="noStrike" baseline="0" dirty="0" smtClean="0">
                <a:latin typeface="Times New Roman"/>
              </a:rPr>
              <a:t>)</a:t>
            </a:r>
          </a:p>
          <a:p>
            <a:pPr marR="0" lvl="0" rtl="0"/>
            <a:r>
              <a:rPr lang="en-US" b="0" i="0" u="none" strike="noStrike" baseline="0" dirty="0" smtClean="0">
                <a:latin typeface="Times New Roman"/>
              </a:rPr>
              <a:t>Formally adopted by European Parliament on April 14, 2016</a:t>
            </a:r>
          </a:p>
          <a:p>
            <a:pPr marR="0" lvl="0" rtl="0"/>
            <a:r>
              <a:rPr lang="en-US" b="0" i="0" u="none" strike="noStrike" baseline="0" dirty="0" smtClean="0">
                <a:latin typeface="Times New Roman"/>
              </a:rPr>
              <a:t>Next steps:</a:t>
            </a:r>
          </a:p>
          <a:p>
            <a:pPr marR="0" lvl="1" rtl="0"/>
            <a:r>
              <a:rPr lang="en-US" b="0" i="0" u="none" strike="noStrike" baseline="0" dirty="0" smtClean="0">
                <a:latin typeface="Times New Roman"/>
              </a:rPr>
              <a:t>Publication in EU Official Journal </a:t>
            </a:r>
            <a:r>
              <a:rPr lang="en-US" b="0" i="0" u="none" strike="noStrike" baseline="0" dirty="0" smtClean="0">
                <a:latin typeface="Times New Roman"/>
              </a:rPr>
              <a:t>in June</a:t>
            </a:r>
            <a:endParaRPr lang="en-US" b="0" i="0" u="none" strike="noStrike" baseline="0" dirty="0" smtClean="0">
              <a:latin typeface="Times New Roman"/>
            </a:endParaRPr>
          </a:p>
          <a:p>
            <a:pPr marR="0" lvl="1" rtl="0"/>
            <a:r>
              <a:rPr lang="en-US" b="0" i="0" u="none" strike="noStrike" baseline="0" dirty="0" smtClean="0">
                <a:latin typeface="Times New Roman"/>
              </a:rPr>
              <a:t>Effective 20 days following publication</a:t>
            </a:r>
          </a:p>
          <a:p>
            <a:pPr marR="0" lvl="1" rtl="0"/>
            <a:r>
              <a:rPr lang="en-US" b="0" i="0" u="none" strike="noStrike" baseline="0" dirty="0" smtClean="0">
                <a:latin typeface="Times New Roman"/>
              </a:rPr>
              <a:t>Two-year</a:t>
            </a:r>
            <a:r>
              <a:rPr lang="en-US" b="0" i="0" u="none" strike="noStrike" dirty="0" smtClean="0">
                <a:latin typeface="Times New Roman"/>
              </a:rPr>
              <a:t> </a:t>
            </a:r>
            <a:r>
              <a:rPr lang="en-US" b="0" i="0" u="none" strike="noStrike" baseline="0" dirty="0" smtClean="0">
                <a:latin typeface="Times New Roman"/>
              </a:rPr>
              <a:t>implementation period</a:t>
            </a:r>
          </a:p>
          <a:p>
            <a:pPr marR="0" lvl="1" rtl="0"/>
            <a:r>
              <a:rPr lang="en-US" b="0" i="0" u="none" strike="noStrike" baseline="0" dirty="0" smtClean="0">
                <a:latin typeface="Times New Roman"/>
              </a:rPr>
              <a:t>Organizations will need to be compliant around June 2018</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Background</a:t>
            </a:r>
          </a:p>
        </p:txBody>
      </p:sp>
      <p:sp>
        <p:nvSpPr>
          <p:cNvPr id="4" name="Slide Number Placeholder 3"/>
          <p:cNvSpPr>
            <a:spLocks noGrp="1"/>
          </p:cNvSpPr>
          <p:nvPr>
            <p:ph type="sldNum" sz="quarter" idx="10"/>
          </p:nvPr>
        </p:nvSpPr>
        <p:spPr/>
        <p:txBody>
          <a:bodyPr/>
          <a:lstStyle/>
          <a:p>
            <a:fld id="{9B0CA180-610C-47D8-A726-8E23BE38F3A7}" type="slidenum">
              <a:rPr lang="en-US" smtClean="0"/>
              <a:t>15</a:t>
            </a:fld>
            <a:endParaRPr lang="en-US" dirty="0"/>
          </a:p>
        </p:txBody>
      </p:sp>
    </p:spTree>
    <p:extLst>
      <p:ext uri="{BB962C8B-B14F-4D97-AF65-F5344CB8AC3E}">
        <p14:creationId xmlns:p14="http://schemas.microsoft.com/office/powerpoint/2010/main" val="1631885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A single “Supervisory Authority” (SA) will supervise and enforce a company’s data protection compliance across the EU.</a:t>
            </a:r>
          </a:p>
          <a:p>
            <a:pPr marR="0" lvl="1" rtl="0"/>
            <a:r>
              <a:rPr lang="en-US" b="0" i="0" u="none" strike="noStrike" baseline="0" dirty="0" smtClean="0">
                <a:latin typeface="Times New Roman"/>
              </a:rPr>
              <a:t>Location is based on where the controller/processor has its “main establishment” (usually HQ)</a:t>
            </a:r>
          </a:p>
          <a:p>
            <a:pPr marR="0" lvl="1" rtl="0"/>
            <a:r>
              <a:rPr lang="en-US" b="0" i="0" u="none" strike="noStrike" baseline="0" dirty="0" smtClean="0">
                <a:latin typeface="Times New Roman"/>
              </a:rPr>
              <a:t>The location in the EU at</a:t>
            </a:r>
            <a:r>
              <a:rPr lang="en-US" b="0" i="0" u="none" strike="noStrike" dirty="0" smtClean="0">
                <a:latin typeface="Times New Roman"/>
              </a:rPr>
              <a:t> which </a:t>
            </a:r>
            <a:r>
              <a:rPr lang="en-US" b="0" i="0" u="none" strike="noStrike" baseline="0" dirty="0" smtClean="0">
                <a:latin typeface="Times New Roman"/>
              </a:rPr>
              <a:t>decisions are made relating to the purposes and means of processing personal data</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Single Lead Supervisory Authority</a:t>
            </a:r>
          </a:p>
        </p:txBody>
      </p:sp>
      <p:sp>
        <p:nvSpPr>
          <p:cNvPr id="4" name="Slide Number Placeholder 3"/>
          <p:cNvSpPr>
            <a:spLocks noGrp="1"/>
          </p:cNvSpPr>
          <p:nvPr>
            <p:ph type="sldNum" sz="quarter" idx="10"/>
          </p:nvPr>
        </p:nvSpPr>
        <p:spPr/>
        <p:txBody>
          <a:bodyPr/>
          <a:lstStyle/>
          <a:p>
            <a:fld id="{9B0CA180-610C-47D8-A726-8E23BE38F3A7}" type="slidenum">
              <a:rPr lang="en-US" smtClean="0"/>
              <a:t>16</a:t>
            </a:fld>
            <a:endParaRPr lang="en-US" dirty="0"/>
          </a:p>
        </p:txBody>
      </p:sp>
    </p:spTree>
    <p:extLst>
      <p:ext uri="{BB962C8B-B14F-4D97-AF65-F5344CB8AC3E}">
        <p14:creationId xmlns:p14="http://schemas.microsoft.com/office/powerpoint/2010/main" val="869080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SA is responsible for dealing with issues that arise due to processing in a single member-state and involving only data subjects in that state.</a:t>
            </a:r>
          </a:p>
          <a:p>
            <a:pPr marR="0" lvl="0" rtl="0"/>
            <a:r>
              <a:rPr lang="en-US" b="0" i="0" u="none" strike="noStrike" baseline="0" dirty="0" smtClean="0">
                <a:latin typeface="Times New Roman"/>
              </a:rPr>
              <a:t>Must consult and cooperate with other concerned </a:t>
            </a:r>
            <a:r>
              <a:rPr lang="en-US" b="0" i="0" u="none" strike="noStrike" baseline="0" dirty="0" err="1" smtClean="0">
                <a:latin typeface="Times New Roman"/>
              </a:rPr>
              <a:t>SAs</a:t>
            </a:r>
            <a:r>
              <a:rPr lang="en-US" b="0" i="0" u="none" strike="noStrike" baseline="0" dirty="0" smtClean="0">
                <a:latin typeface="Times New Roman"/>
              </a:rPr>
              <a:t>.</a:t>
            </a:r>
          </a:p>
          <a:p>
            <a:pPr marR="0" lvl="0" rtl="0"/>
            <a:r>
              <a:rPr lang="en-US" b="0" i="0" u="none" strike="noStrike" baseline="0" dirty="0" smtClean="0">
                <a:latin typeface="Times New Roman"/>
              </a:rPr>
              <a:t>Only local SAs may deal with their own national public authorities or private bodies acting in the public interest.</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Supervisory Authorities</a:t>
            </a:r>
          </a:p>
        </p:txBody>
      </p:sp>
      <p:sp>
        <p:nvSpPr>
          <p:cNvPr id="4" name="Slide Number Placeholder 3"/>
          <p:cNvSpPr>
            <a:spLocks noGrp="1"/>
          </p:cNvSpPr>
          <p:nvPr>
            <p:ph type="sldNum" sz="quarter" idx="10"/>
          </p:nvPr>
        </p:nvSpPr>
        <p:spPr/>
        <p:txBody>
          <a:bodyPr/>
          <a:lstStyle/>
          <a:p>
            <a:fld id="{9B0CA180-610C-47D8-A726-8E23BE38F3A7}" type="slidenum">
              <a:rPr lang="en-US" smtClean="0"/>
              <a:t>17</a:t>
            </a:fld>
            <a:endParaRPr lang="en-US" dirty="0"/>
          </a:p>
        </p:txBody>
      </p:sp>
    </p:spTree>
    <p:extLst>
      <p:ext uri="{BB962C8B-B14F-4D97-AF65-F5344CB8AC3E}">
        <p14:creationId xmlns:p14="http://schemas.microsoft.com/office/powerpoint/2010/main" val="21714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GDPR applies when:</a:t>
            </a:r>
          </a:p>
          <a:p>
            <a:pPr marR="0" lvl="1" rtl="0"/>
            <a:r>
              <a:rPr lang="en-US" b="0" i="0" u="none" strike="noStrike" baseline="0" dirty="0" smtClean="0">
                <a:latin typeface="Times New Roman"/>
              </a:rPr>
              <a:t>Personal data is processed in connection with the provision of goods</a:t>
            </a:r>
            <a:r>
              <a:rPr lang="en-US" b="0" i="0" u="none" strike="noStrike" dirty="0" smtClean="0">
                <a:latin typeface="Times New Roman"/>
              </a:rPr>
              <a:t> </a:t>
            </a:r>
            <a:r>
              <a:rPr lang="en-US" b="0" i="0" u="none" strike="noStrike" baseline="0" dirty="0" smtClean="0">
                <a:latin typeface="Times New Roman"/>
              </a:rPr>
              <a:t>or services to EU citizens.</a:t>
            </a:r>
          </a:p>
          <a:p>
            <a:pPr marR="0" lvl="1" rtl="0"/>
            <a:r>
              <a:rPr lang="en-US" b="0" i="0" u="none" strike="noStrike" baseline="0" dirty="0" smtClean="0">
                <a:latin typeface="Times New Roman"/>
              </a:rPr>
              <a:t>EU data subjects’ behavior is monitored.</a:t>
            </a:r>
          </a:p>
          <a:p>
            <a:pPr marR="0" lvl="0" rtl="0"/>
            <a:r>
              <a:rPr lang="en-US" b="0" i="0" u="none" strike="noStrike" baseline="0" dirty="0" smtClean="0">
                <a:latin typeface="Times New Roman"/>
              </a:rPr>
              <a:t>Location of data controller and processor is not relevant.</a:t>
            </a:r>
          </a:p>
          <a:p>
            <a:pPr marR="0" lvl="0" rtl="0"/>
            <a:r>
              <a:rPr lang="en-US" b="0" i="0" u="none" strike="noStrike" baseline="0" dirty="0" smtClean="0">
                <a:latin typeface="Times New Roman"/>
              </a:rPr>
              <a:t>A non-EU company will need to appoint a representative in the EU unless it meets certain requirements that reduce the risk to EU citizens.</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Jurisdictional Issues</a:t>
            </a:r>
          </a:p>
        </p:txBody>
      </p:sp>
      <p:sp>
        <p:nvSpPr>
          <p:cNvPr id="4" name="Slide Number Placeholder 3"/>
          <p:cNvSpPr>
            <a:spLocks noGrp="1"/>
          </p:cNvSpPr>
          <p:nvPr>
            <p:ph type="sldNum" sz="quarter" idx="10"/>
          </p:nvPr>
        </p:nvSpPr>
        <p:spPr/>
        <p:txBody>
          <a:bodyPr/>
          <a:lstStyle/>
          <a:p>
            <a:fld id="{9B0CA180-610C-47D8-A726-8E23BE38F3A7}" type="slidenum">
              <a:rPr lang="en-US" smtClean="0"/>
              <a:t>18</a:t>
            </a:fld>
            <a:endParaRPr lang="en-US" dirty="0"/>
          </a:p>
        </p:txBody>
      </p:sp>
    </p:spTree>
    <p:extLst>
      <p:ext uri="{BB962C8B-B14F-4D97-AF65-F5344CB8AC3E}">
        <p14:creationId xmlns:p14="http://schemas.microsoft.com/office/powerpoint/2010/main" val="399227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22564" y="1219200"/>
            <a:ext cx="5043426" cy="4419600"/>
          </a:xfrm>
          <a:prstGeom prst="rect">
            <a:avLst/>
          </a:prstGeom>
        </p:spPr>
        <p:txBody>
          <a:bodyPr/>
          <a:lstStyle/>
          <a:p>
            <a:pPr>
              <a:defRPr/>
            </a:pPr>
            <a:r>
              <a:rPr lang="en-US" sz="2800" dirty="0"/>
              <a:t>Introductions</a:t>
            </a:r>
          </a:p>
          <a:p>
            <a:pPr>
              <a:defRPr/>
            </a:pPr>
            <a:r>
              <a:rPr lang="en-US" sz="2800" dirty="0" smtClean="0"/>
              <a:t>Background on the U.S.-EU Privacy Shield</a:t>
            </a:r>
          </a:p>
          <a:p>
            <a:pPr>
              <a:defRPr/>
            </a:pPr>
            <a:r>
              <a:rPr lang="en-US" sz="2800" dirty="0" smtClean="0"/>
              <a:t>Privacy Shield Principles</a:t>
            </a:r>
          </a:p>
          <a:p>
            <a:pPr>
              <a:defRPr/>
            </a:pPr>
            <a:r>
              <a:rPr lang="en-US" sz="2800" dirty="0" smtClean="0"/>
              <a:t>Path to Certification</a:t>
            </a:r>
          </a:p>
          <a:p>
            <a:pPr>
              <a:defRPr/>
            </a:pPr>
            <a:r>
              <a:rPr lang="en-US" sz="2800" dirty="0"/>
              <a:t>General Data Protection </a:t>
            </a:r>
            <a:r>
              <a:rPr lang="en-US" sz="2800" dirty="0" smtClean="0"/>
              <a:t>Regulation</a:t>
            </a:r>
          </a:p>
          <a:p>
            <a:pPr>
              <a:defRPr/>
            </a:pPr>
            <a:r>
              <a:rPr lang="en-US" sz="2800" dirty="0" smtClean="0"/>
              <a:t>Preparing for </a:t>
            </a:r>
            <a:r>
              <a:rPr lang="en-US" sz="2800" dirty="0" err="1" smtClean="0"/>
              <a:t>GDPR</a:t>
            </a:r>
            <a:endParaRPr lang="en-US" sz="2800" dirty="0"/>
          </a:p>
          <a:p>
            <a:pPr>
              <a:defRPr/>
            </a:pPr>
            <a:r>
              <a:rPr lang="en-US" sz="2800" dirty="0" smtClean="0"/>
              <a:t>Recap/Q </a:t>
            </a:r>
            <a:r>
              <a:rPr lang="en-US" sz="2800" dirty="0"/>
              <a:t>&amp; A</a:t>
            </a:r>
          </a:p>
          <a:p>
            <a:pPr>
              <a:defRPr/>
            </a:pPr>
            <a:endParaRPr lang="en-US" dirty="0"/>
          </a:p>
        </p:txBody>
      </p:sp>
      <p:sp>
        <p:nvSpPr>
          <p:cNvPr id="26627" name="Title 3"/>
          <p:cNvSpPr>
            <a:spLocks noGrp="1"/>
          </p:cNvSpPr>
          <p:nvPr>
            <p:ph type="title"/>
          </p:nvPr>
        </p:nvSpPr>
        <p:spPr>
          <a:xfrm>
            <a:off x="304800" y="0"/>
            <a:ext cx="8161338" cy="1047750"/>
          </a:xfrm>
        </p:spPr>
        <p:txBody>
          <a:bodyPr/>
          <a:lstStyle/>
          <a:p>
            <a:r>
              <a:rPr lang="en-US" altLang="en-US" dirty="0" smtClean="0"/>
              <a:t>Agenda</a:t>
            </a:r>
          </a:p>
        </p:txBody>
      </p:sp>
      <p:pic>
        <p:nvPicPr>
          <p:cNvPr id="26628" name="Picture 3" descr="C:\Users\b_radke\AppData\Local\Microsoft\Windows\Temporary Internet Files\Content.IE5\V0CH7DF4\MP9102163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26" y="2895600"/>
            <a:ext cx="3683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46F1BB9E-AE35-480C-8E59-51D8D600C164}" type="slidenum">
              <a:rPr lang="en-US" smtClean="0"/>
              <a:pPr>
                <a:defRPr/>
              </a:pPr>
              <a:t>1</a:t>
            </a:fld>
            <a:endParaRPr lang="en-US" dirty="0"/>
          </a:p>
        </p:txBody>
      </p:sp>
    </p:spTree>
    <p:extLst>
      <p:ext uri="{BB962C8B-B14F-4D97-AF65-F5344CB8AC3E}">
        <p14:creationId xmlns:p14="http://schemas.microsoft.com/office/powerpoint/2010/main" val="1553435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Emphasis on adopting </a:t>
            </a:r>
            <a:r>
              <a:rPr lang="en-US" b="0" i="1" u="none" strike="noStrike" baseline="0" dirty="0" smtClean="0">
                <a:latin typeface="Times New Roman"/>
              </a:rPr>
              <a:t>appropriate</a:t>
            </a:r>
            <a:r>
              <a:rPr lang="en-US" b="0" i="0" u="none" strike="noStrike" baseline="0" dirty="0" smtClean="0">
                <a:latin typeface="Times New Roman"/>
              </a:rPr>
              <a:t> policies and safeguards to protect personal data.</a:t>
            </a:r>
          </a:p>
          <a:p>
            <a:pPr marR="0" lvl="1" rtl="0"/>
            <a:r>
              <a:rPr lang="en-US" b="0" i="0" u="none" strike="noStrike" baseline="0" dirty="0" smtClean="0">
                <a:latin typeface="Times New Roman"/>
              </a:rPr>
              <a:t>Companies must draft, adopt and implement appropriate technical, physical and administrative measures to protect personal data prior to, and continually monitor during, processing of personal data.</a:t>
            </a:r>
          </a:p>
          <a:p>
            <a:pPr marR="0" lvl="1" rtl="0"/>
            <a:r>
              <a:rPr lang="en-US" b="0" i="0" u="none" strike="noStrike" baseline="0" dirty="0" smtClean="0">
                <a:latin typeface="Times New Roman"/>
              </a:rPr>
              <a:t>The draft text of the GDPR uses the term </a:t>
            </a:r>
            <a:r>
              <a:rPr lang="en-US" b="0" i="1" u="none" strike="noStrike" baseline="0" dirty="0" smtClean="0">
                <a:latin typeface="Times New Roman"/>
              </a:rPr>
              <a:t>transparency</a:t>
            </a:r>
            <a:r>
              <a:rPr lang="en-US" b="0" i="0" u="none" strike="noStrike" baseline="0" dirty="0" smtClean="0">
                <a:latin typeface="Times New Roman"/>
              </a:rPr>
              <a:t> a number of times – a company must be clear and transparent in </a:t>
            </a:r>
            <a:r>
              <a:rPr lang="en-US" dirty="0" smtClean="0">
                <a:latin typeface="Times New Roman"/>
              </a:rPr>
              <a:t>its</a:t>
            </a:r>
            <a:r>
              <a:rPr lang="en-US" b="0" i="0" u="none" strike="noStrike" baseline="0" dirty="0" smtClean="0">
                <a:latin typeface="Times New Roman"/>
              </a:rPr>
              <a:t> dealings with individuals.</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Privacy by Design</a:t>
            </a:r>
          </a:p>
        </p:txBody>
      </p:sp>
      <p:sp>
        <p:nvSpPr>
          <p:cNvPr id="4" name="Slide Number Placeholder 3"/>
          <p:cNvSpPr>
            <a:spLocks noGrp="1"/>
          </p:cNvSpPr>
          <p:nvPr>
            <p:ph type="sldNum" sz="quarter" idx="10"/>
          </p:nvPr>
        </p:nvSpPr>
        <p:spPr/>
        <p:txBody>
          <a:bodyPr/>
          <a:lstStyle/>
          <a:p>
            <a:fld id="{9B0CA180-610C-47D8-A726-8E23BE38F3A7}" type="slidenum">
              <a:rPr lang="en-US" smtClean="0"/>
              <a:t>19</a:t>
            </a:fld>
            <a:endParaRPr lang="en-US" dirty="0"/>
          </a:p>
        </p:txBody>
      </p:sp>
    </p:spTree>
    <p:extLst>
      <p:ext uri="{BB962C8B-B14F-4D97-AF65-F5344CB8AC3E}">
        <p14:creationId xmlns:p14="http://schemas.microsoft.com/office/powerpoint/2010/main" val="3202472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For high-risk processing, data controller must conduct a </a:t>
            </a:r>
            <a:r>
              <a:rPr lang="en-US" b="0" i="1" u="none" strike="noStrike" baseline="0" dirty="0" smtClean="0">
                <a:latin typeface="Times New Roman"/>
              </a:rPr>
              <a:t>Privacy Impact Assessment</a:t>
            </a:r>
            <a:r>
              <a:rPr lang="en-US" b="0" i="0" u="none" strike="noStrike" baseline="0" dirty="0" smtClean="0">
                <a:latin typeface="Times New Roman"/>
              </a:rPr>
              <a:t> (PIA).</a:t>
            </a:r>
          </a:p>
          <a:p>
            <a:pPr marR="0" lvl="1" rtl="0"/>
            <a:r>
              <a:rPr lang="en-US" b="0" i="0" u="none" strike="noStrike" baseline="0" dirty="0" smtClean="0">
                <a:latin typeface="Times New Roman"/>
              </a:rPr>
              <a:t>When PIA demonstrates high risk to data subjects, controller must notify the lead SA for review of the activity and the proposed risk mitigation measures.</a:t>
            </a:r>
          </a:p>
          <a:p>
            <a:pPr marR="0" lvl="0" rtl="0"/>
            <a:r>
              <a:rPr lang="en-US" b="0" i="0" u="none" strike="noStrike" baseline="0" dirty="0" smtClean="0">
                <a:latin typeface="Times New Roman"/>
              </a:rPr>
              <a:t>SAs must develop and publish a list of processing activities which they consider high-risk and will therefore require a PIA prior to implementation.</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Privacy Risk Assessments</a:t>
            </a:r>
          </a:p>
        </p:txBody>
      </p:sp>
      <p:sp>
        <p:nvSpPr>
          <p:cNvPr id="4" name="Slide Number Placeholder 3"/>
          <p:cNvSpPr>
            <a:spLocks noGrp="1"/>
          </p:cNvSpPr>
          <p:nvPr>
            <p:ph type="sldNum" sz="quarter" idx="10"/>
          </p:nvPr>
        </p:nvSpPr>
        <p:spPr/>
        <p:txBody>
          <a:bodyPr/>
          <a:lstStyle/>
          <a:p>
            <a:fld id="{9B0CA180-610C-47D8-A726-8E23BE38F3A7}" type="slidenum">
              <a:rPr lang="en-US" smtClean="0"/>
              <a:t>20</a:t>
            </a:fld>
            <a:endParaRPr lang="en-US" dirty="0"/>
          </a:p>
        </p:txBody>
      </p:sp>
    </p:spTree>
    <p:extLst>
      <p:ext uri="{BB962C8B-B14F-4D97-AF65-F5344CB8AC3E}">
        <p14:creationId xmlns:p14="http://schemas.microsoft.com/office/powerpoint/2010/main" val="2983162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lvl="0"/>
            <a:r>
              <a:rPr lang="en-US" b="0" i="0" u="none" strike="noStrike" baseline="0" dirty="0" smtClean="0">
                <a:latin typeface="Times New Roman"/>
              </a:rPr>
              <a:t>Some compliance regulations in the GDPR will apply </a:t>
            </a:r>
            <a:r>
              <a:rPr lang="en-US" dirty="0">
                <a:latin typeface="Times New Roman"/>
              </a:rPr>
              <a:t>only to </a:t>
            </a:r>
            <a:r>
              <a:rPr lang="en-US" b="0" i="0" u="none" strike="noStrike" baseline="0" dirty="0" smtClean="0">
                <a:latin typeface="Times New Roman"/>
              </a:rPr>
              <a:t>data processing likely to result in a risk to a data subject’s individual rights.</a:t>
            </a:r>
          </a:p>
          <a:p>
            <a:pPr marR="0" lvl="1" rtl="0"/>
            <a:r>
              <a:rPr lang="en-US" b="0" i="0" u="none" strike="noStrike" baseline="0" dirty="0" smtClean="0">
                <a:latin typeface="Times New Roman"/>
              </a:rPr>
              <a:t>Example: Data breach notification. Need to notify SAs and individuals only when there is a risk to the data subject’s personal data.</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Risk-Based Approach</a:t>
            </a:r>
          </a:p>
        </p:txBody>
      </p:sp>
      <p:sp>
        <p:nvSpPr>
          <p:cNvPr id="4" name="Slide Number Placeholder 3"/>
          <p:cNvSpPr>
            <a:spLocks noGrp="1"/>
          </p:cNvSpPr>
          <p:nvPr>
            <p:ph type="sldNum" sz="quarter" idx="10"/>
          </p:nvPr>
        </p:nvSpPr>
        <p:spPr/>
        <p:txBody>
          <a:bodyPr/>
          <a:lstStyle/>
          <a:p>
            <a:fld id="{9B0CA180-610C-47D8-A726-8E23BE38F3A7}" type="slidenum">
              <a:rPr lang="en-US" smtClean="0"/>
              <a:t>21</a:t>
            </a:fld>
            <a:endParaRPr lang="en-US" dirty="0"/>
          </a:p>
        </p:txBody>
      </p:sp>
    </p:spTree>
    <p:extLst>
      <p:ext uri="{BB962C8B-B14F-4D97-AF65-F5344CB8AC3E}">
        <p14:creationId xmlns:p14="http://schemas.microsoft.com/office/powerpoint/2010/main" val="2346649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Some categories of businesses will need to appoint a Data Protection Officer (DPO).</a:t>
            </a:r>
          </a:p>
          <a:p>
            <a:pPr marR="0" lvl="1" rtl="0"/>
            <a:r>
              <a:rPr lang="en-US" b="0" i="0" u="none" strike="noStrike" baseline="0" dirty="0" smtClean="0">
                <a:latin typeface="Times New Roman"/>
              </a:rPr>
              <a:t>Organizations that regularly or systematically gather data as part of their core activities.</a:t>
            </a:r>
          </a:p>
          <a:p>
            <a:pPr marR="0" lvl="1" rtl="0"/>
            <a:r>
              <a:rPr lang="en-US" b="0" i="0" u="none" strike="noStrike" baseline="0" dirty="0" smtClean="0">
                <a:latin typeface="Times New Roman"/>
              </a:rPr>
              <a:t>Data controllers or processors that process large amounts of sensitive personal data.</a:t>
            </a:r>
          </a:p>
          <a:p>
            <a:pPr marR="0" lvl="1" rtl="0"/>
            <a:r>
              <a:rPr lang="en-US" b="0" i="0" u="none" strike="noStrike" baseline="0" dirty="0" smtClean="0">
                <a:latin typeface="Times New Roman"/>
              </a:rPr>
              <a:t>DPO must be independent in order to fulfill its obligations.</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Data Protection Officers</a:t>
            </a:r>
          </a:p>
        </p:txBody>
      </p:sp>
      <p:sp>
        <p:nvSpPr>
          <p:cNvPr id="4" name="Slide Number Placeholder 3"/>
          <p:cNvSpPr>
            <a:spLocks noGrp="1"/>
          </p:cNvSpPr>
          <p:nvPr>
            <p:ph type="sldNum" sz="quarter" idx="10"/>
          </p:nvPr>
        </p:nvSpPr>
        <p:spPr/>
        <p:txBody>
          <a:bodyPr/>
          <a:lstStyle/>
          <a:p>
            <a:fld id="{9B0CA180-610C-47D8-A726-8E23BE38F3A7}" type="slidenum">
              <a:rPr lang="en-US" smtClean="0"/>
              <a:t>22</a:t>
            </a:fld>
            <a:endParaRPr lang="en-US" dirty="0"/>
          </a:p>
        </p:txBody>
      </p:sp>
    </p:spTree>
    <p:extLst>
      <p:ext uri="{BB962C8B-B14F-4D97-AF65-F5344CB8AC3E}">
        <p14:creationId xmlns:p14="http://schemas.microsoft.com/office/powerpoint/2010/main" val="2461504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sz="2300" b="0" i="0" u="none" strike="noStrike" baseline="0" dirty="0" smtClean="0">
                <a:latin typeface="Times New Roman"/>
              </a:rPr>
              <a:t>Informing and advising controllers and processors of obligations under GDPR and other data protection laws</a:t>
            </a:r>
          </a:p>
          <a:p>
            <a:pPr marR="0" lvl="0" rtl="0"/>
            <a:r>
              <a:rPr lang="en-US" sz="2300" b="0" i="0" u="none" strike="noStrike" baseline="0" dirty="0" smtClean="0">
                <a:latin typeface="Times New Roman"/>
              </a:rPr>
              <a:t>Monitoring compliance (including internal data protection activities)</a:t>
            </a:r>
          </a:p>
          <a:p>
            <a:pPr marR="0" lvl="0" rtl="0"/>
            <a:r>
              <a:rPr lang="en-US" sz="2300" b="0" i="0" u="none" strike="noStrike" baseline="0" dirty="0" smtClean="0">
                <a:latin typeface="Times New Roman"/>
              </a:rPr>
              <a:t>Training internal staff</a:t>
            </a:r>
          </a:p>
          <a:p>
            <a:pPr marR="0" lvl="0" rtl="0"/>
            <a:r>
              <a:rPr lang="en-US" sz="2300" b="0" i="0" u="none" strike="noStrike" baseline="0" dirty="0" smtClean="0">
                <a:latin typeface="Times New Roman"/>
              </a:rPr>
              <a:t>Internal audits</a:t>
            </a:r>
          </a:p>
          <a:p>
            <a:pPr marR="0" lvl="0" rtl="0"/>
            <a:r>
              <a:rPr lang="en-US" sz="2300" b="0" i="0" u="none" strike="noStrike" baseline="0" dirty="0" smtClean="0">
                <a:latin typeface="Times New Roman"/>
              </a:rPr>
              <a:t>Provide advice for PIAs</a:t>
            </a:r>
          </a:p>
          <a:p>
            <a:pPr marR="0" lvl="0" rtl="0"/>
            <a:r>
              <a:rPr lang="en-US" sz="2300" b="0" i="0" u="none" strike="noStrike" baseline="0" dirty="0" smtClean="0">
                <a:latin typeface="Times New Roman"/>
              </a:rPr>
              <a:t>Work with the SA</a:t>
            </a:r>
          </a:p>
          <a:p>
            <a:pPr marR="0" lvl="0" rtl="0"/>
            <a:r>
              <a:rPr lang="en-US" sz="2300" b="0" i="0" u="none" strike="noStrike" baseline="0" dirty="0" smtClean="0">
                <a:latin typeface="Times New Roman"/>
              </a:rPr>
              <a:t>Point of contact for inquiries from data subjects, withdrawal of consent, “right to be forgotten” requests and other related rights</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Responsibilities of the DPO</a:t>
            </a:r>
          </a:p>
        </p:txBody>
      </p:sp>
      <p:sp>
        <p:nvSpPr>
          <p:cNvPr id="4" name="Slide Number Placeholder 3"/>
          <p:cNvSpPr>
            <a:spLocks noGrp="1"/>
          </p:cNvSpPr>
          <p:nvPr>
            <p:ph type="sldNum" sz="quarter" idx="10"/>
          </p:nvPr>
        </p:nvSpPr>
        <p:spPr/>
        <p:txBody>
          <a:bodyPr/>
          <a:lstStyle/>
          <a:p>
            <a:fld id="{9B0CA180-610C-47D8-A726-8E23BE38F3A7}" type="slidenum">
              <a:rPr lang="en-US" smtClean="0"/>
              <a:t>23</a:t>
            </a:fld>
            <a:endParaRPr lang="en-US" dirty="0"/>
          </a:p>
        </p:txBody>
      </p:sp>
    </p:spTree>
    <p:extLst>
      <p:ext uri="{BB962C8B-B14F-4D97-AF65-F5344CB8AC3E}">
        <p14:creationId xmlns:p14="http://schemas.microsoft.com/office/powerpoint/2010/main" val="1725404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GDPR encourages </a:t>
            </a:r>
            <a:r>
              <a:rPr lang="en-US" b="0" i="0" u="none" strike="noStrike" baseline="0" dirty="0" err="1" smtClean="0">
                <a:latin typeface="Times New Roman"/>
              </a:rPr>
              <a:t>pseudonymization</a:t>
            </a:r>
            <a:endParaRPr lang="en-US" b="0" i="0" u="none" strike="noStrike" baseline="0" dirty="0" smtClean="0">
              <a:latin typeface="Times New Roman"/>
            </a:endParaRPr>
          </a:p>
          <a:p>
            <a:pPr marR="0" lvl="1" rtl="0"/>
            <a:r>
              <a:rPr lang="en-US" b="0" i="0" u="none" strike="noStrike" baseline="0" dirty="0" smtClean="0">
                <a:latin typeface="Times New Roman"/>
              </a:rPr>
              <a:t>Personal data is partially anonymized.</a:t>
            </a:r>
          </a:p>
          <a:p>
            <a:pPr marR="0" lvl="1" rtl="0"/>
            <a:r>
              <a:rPr lang="en-US" b="0" i="0" u="none" strike="noStrike" baseline="0" dirty="0" smtClean="0">
                <a:latin typeface="Times New Roman"/>
              </a:rPr>
              <a:t>Personal data is split into two databases – one using an anonymous “key” and the other containing</a:t>
            </a:r>
            <a:r>
              <a:rPr lang="en-US" b="0" i="0" u="none" strike="noStrike" dirty="0" smtClean="0">
                <a:latin typeface="Times New Roman"/>
              </a:rPr>
              <a:t> </a:t>
            </a:r>
            <a:r>
              <a:rPr lang="en-US" b="0" i="0" u="none" strike="noStrike" baseline="0" dirty="0" smtClean="0">
                <a:latin typeface="Times New Roman"/>
              </a:rPr>
              <a:t>the lookup of the identifying information with the key.</a:t>
            </a:r>
          </a:p>
          <a:p>
            <a:pPr marR="0" lvl="1" rtl="0"/>
            <a:r>
              <a:rPr lang="en-US" b="0" i="0" u="none" strike="noStrike" baseline="0" dirty="0" smtClean="0">
                <a:latin typeface="Times New Roman"/>
              </a:rPr>
              <a:t>Databases are held separately.</a:t>
            </a:r>
          </a:p>
          <a:p>
            <a:pPr marR="0" lvl="1" rtl="0"/>
            <a:r>
              <a:rPr lang="en-US" b="0" i="0" u="none" strike="noStrike" baseline="0" dirty="0" smtClean="0">
                <a:latin typeface="Times New Roman"/>
              </a:rPr>
              <a:t>Requirement to use technical and administrative measures to prevent </a:t>
            </a:r>
            <a:r>
              <a:rPr lang="en-US" b="0" i="0" u="none" strike="noStrike" baseline="0" dirty="0" err="1" smtClean="0">
                <a:latin typeface="Times New Roman"/>
              </a:rPr>
              <a:t>reidentification</a:t>
            </a:r>
            <a:r>
              <a:rPr lang="en-US" b="0" i="0" u="none" strike="noStrike" baseline="0" dirty="0" smtClean="0">
                <a:latin typeface="Times New Roman"/>
              </a:rPr>
              <a:t>.</a:t>
            </a:r>
          </a:p>
        </p:txBody>
      </p:sp>
      <p:sp>
        <p:nvSpPr>
          <p:cNvPr id="2" name="Title 1"/>
          <p:cNvSpPr>
            <a:spLocks noGrp="1"/>
          </p:cNvSpPr>
          <p:nvPr>
            <p:ph type="title"/>
          </p:nvPr>
        </p:nvSpPr>
        <p:spPr/>
        <p:txBody>
          <a:bodyPr/>
          <a:lstStyle/>
          <a:p>
            <a:pPr marR="0" rtl="0"/>
            <a:r>
              <a:rPr lang="en-US" b="0" i="0" u="none" strike="noStrike" baseline="0" dirty="0" err="1" smtClean="0">
                <a:latin typeface="Times New Roman"/>
              </a:rPr>
              <a:t>Pseudonymization</a:t>
            </a:r>
            <a:endParaRPr lang="en-US" b="0" i="0" u="none" strike="noStrike" baseline="0" dirty="0" smtClean="0">
              <a:latin typeface="Times New Roman"/>
            </a:endParaRPr>
          </a:p>
        </p:txBody>
      </p:sp>
      <p:sp>
        <p:nvSpPr>
          <p:cNvPr id="4" name="Slide Number Placeholder 3"/>
          <p:cNvSpPr>
            <a:spLocks noGrp="1"/>
          </p:cNvSpPr>
          <p:nvPr>
            <p:ph type="sldNum" sz="quarter" idx="10"/>
          </p:nvPr>
        </p:nvSpPr>
        <p:spPr/>
        <p:txBody>
          <a:bodyPr/>
          <a:lstStyle/>
          <a:p>
            <a:fld id="{9B0CA180-610C-47D8-A726-8E23BE38F3A7}" type="slidenum">
              <a:rPr lang="en-US" smtClean="0"/>
              <a:t>24</a:t>
            </a:fld>
            <a:endParaRPr lang="en-US" dirty="0"/>
          </a:p>
        </p:txBody>
      </p:sp>
    </p:spTree>
    <p:extLst>
      <p:ext uri="{BB962C8B-B14F-4D97-AF65-F5344CB8AC3E}">
        <p14:creationId xmlns:p14="http://schemas.microsoft.com/office/powerpoint/2010/main" val="3149687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Explicit right to be forgotten – personal data must be erased “without undue delay” when:</a:t>
            </a:r>
          </a:p>
          <a:p>
            <a:pPr marR="0" lvl="1" rtl="0"/>
            <a:r>
              <a:rPr lang="en-US" b="0" i="0" u="none" strike="noStrike" baseline="0" dirty="0" smtClean="0">
                <a:latin typeface="Times New Roman"/>
              </a:rPr>
              <a:t>Retention is not required</a:t>
            </a:r>
          </a:p>
          <a:p>
            <a:pPr marR="0" lvl="1" rtl="0"/>
            <a:r>
              <a:rPr lang="en-US" b="0" i="0" u="none" strike="noStrike" baseline="0" dirty="0" smtClean="0">
                <a:latin typeface="Times New Roman"/>
              </a:rPr>
              <a:t>Data is no longer needed</a:t>
            </a:r>
          </a:p>
          <a:p>
            <a:pPr marR="0" lvl="1" rtl="0"/>
            <a:r>
              <a:rPr lang="en-US" b="0" i="0" u="none" strike="noStrike" baseline="0" dirty="0" smtClean="0">
                <a:latin typeface="Times New Roman"/>
              </a:rPr>
              <a:t>Consent is withdrawn</a:t>
            </a:r>
          </a:p>
          <a:p>
            <a:pPr marR="0" lvl="0" rtl="0"/>
            <a:r>
              <a:rPr lang="en-US" b="0" i="0" u="none" strike="noStrike" baseline="0" dirty="0" smtClean="0">
                <a:latin typeface="Times New Roman"/>
              </a:rPr>
              <a:t>May have a significant impact on how controllers and processors do business.</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New Rights for Data Subjects – Right to Be Forgotten</a:t>
            </a:r>
          </a:p>
        </p:txBody>
      </p:sp>
      <p:sp>
        <p:nvSpPr>
          <p:cNvPr id="4" name="Slide Number Placeholder 3"/>
          <p:cNvSpPr>
            <a:spLocks noGrp="1"/>
          </p:cNvSpPr>
          <p:nvPr>
            <p:ph type="sldNum" sz="quarter" idx="10"/>
          </p:nvPr>
        </p:nvSpPr>
        <p:spPr/>
        <p:txBody>
          <a:bodyPr/>
          <a:lstStyle/>
          <a:p>
            <a:fld id="{9B0CA180-610C-47D8-A726-8E23BE38F3A7}" type="slidenum">
              <a:rPr lang="en-US" smtClean="0"/>
              <a:t>25</a:t>
            </a:fld>
            <a:endParaRPr lang="en-US" dirty="0"/>
          </a:p>
        </p:txBody>
      </p:sp>
    </p:spTree>
    <p:extLst>
      <p:ext uri="{BB962C8B-B14F-4D97-AF65-F5344CB8AC3E}">
        <p14:creationId xmlns:p14="http://schemas.microsoft.com/office/powerpoint/2010/main" val="1526663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Both data controllers and processors must implement appropriate technical and administrative measures to protect personal data.</a:t>
            </a:r>
          </a:p>
          <a:p>
            <a:pPr marR="0" lvl="0" rtl="0"/>
            <a:r>
              <a:rPr lang="en-US" b="0" i="0" u="none" strike="noStrike" baseline="0" dirty="0" smtClean="0">
                <a:latin typeface="Times New Roman"/>
              </a:rPr>
              <a:t>Appropriateness of the measures based on:</a:t>
            </a:r>
          </a:p>
          <a:p>
            <a:pPr marR="0" lvl="1" rtl="0"/>
            <a:r>
              <a:rPr lang="en-US" b="0" i="0" u="none" strike="noStrike" baseline="0" dirty="0" smtClean="0">
                <a:latin typeface="Times New Roman"/>
              </a:rPr>
              <a:t>State of the art and the costs of implementation</a:t>
            </a:r>
          </a:p>
          <a:p>
            <a:pPr marR="0" lvl="1" rtl="0"/>
            <a:r>
              <a:rPr lang="en-US" b="0" i="0" u="none" strike="noStrike" baseline="0" dirty="0" smtClean="0">
                <a:latin typeface="Times New Roman"/>
              </a:rPr>
              <a:t>Nature, scope, context and purpose of processing</a:t>
            </a:r>
          </a:p>
          <a:p>
            <a:pPr marR="0" lvl="1" rtl="0"/>
            <a:r>
              <a:rPr lang="en-US" b="0" i="0" u="none" strike="noStrike" baseline="0" dirty="0" smtClean="0">
                <a:latin typeface="Times New Roman"/>
              </a:rPr>
              <a:t>Likelihood and severity of risks to the rights and freedoms of the data subjects</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Security Requirements</a:t>
            </a:r>
          </a:p>
        </p:txBody>
      </p:sp>
      <p:sp>
        <p:nvSpPr>
          <p:cNvPr id="4" name="Slide Number Placeholder 3"/>
          <p:cNvSpPr>
            <a:spLocks noGrp="1"/>
          </p:cNvSpPr>
          <p:nvPr>
            <p:ph type="sldNum" sz="quarter" idx="10"/>
          </p:nvPr>
        </p:nvSpPr>
        <p:spPr/>
        <p:txBody>
          <a:bodyPr/>
          <a:lstStyle/>
          <a:p>
            <a:fld id="{9B0CA180-610C-47D8-A726-8E23BE38F3A7}" type="slidenum">
              <a:rPr lang="en-US" smtClean="0"/>
              <a:t>26</a:t>
            </a:fld>
            <a:endParaRPr lang="en-US" dirty="0"/>
          </a:p>
        </p:txBody>
      </p:sp>
    </p:spTree>
    <p:extLst>
      <p:ext uri="{BB962C8B-B14F-4D97-AF65-F5344CB8AC3E}">
        <p14:creationId xmlns:p14="http://schemas.microsoft.com/office/powerpoint/2010/main" val="3534526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0CA180-610C-47D8-A726-8E23BE38F3A7}" type="slidenum">
              <a:rPr lang="en-US" smtClean="0"/>
              <a:t>27</a:t>
            </a:fld>
            <a:endParaRPr lang="en-US" dirty="0"/>
          </a:p>
        </p:txBody>
      </p:sp>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Controllers and processors must consider:</a:t>
            </a:r>
          </a:p>
          <a:p>
            <a:pPr marR="0" lvl="1" rtl="0"/>
            <a:r>
              <a:rPr lang="en-US" b="0" i="0" u="none" strike="noStrike" baseline="0" dirty="0" smtClean="0">
                <a:latin typeface="Times New Roman"/>
              </a:rPr>
              <a:t>Ability to ensure ongoing confidentiality, integrity and availability and the resilience of systems and services that process personal data</a:t>
            </a:r>
          </a:p>
          <a:p>
            <a:pPr marR="0" lvl="1" rtl="0"/>
            <a:r>
              <a:rPr lang="en-US" b="0" i="0" u="none" strike="noStrike" baseline="0" dirty="0" smtClean="0">
                <a:latin typeface="Times New Roman"/>
              </a:rPr>
              <a:t>Disaster recovery in the event of a physical or technical incident</a:t>
            </a:r>
          </a:p>
          <a:p>
            <a:pPr marR="0" lvl="1" rtl="0"/>
            <a:r>
              <a:rPr lang="en-US" b="0" i="0" u="none" strike="noStrike" baseline="0" dirty="0" smtClean="0">
                <a:latin typeface="Times New Roman"/>
              </a:rPr>
              <a:t>Regular testing of the effectiveness of the measures</a:t>
            </a:r>
          </a:p>
          <a:p>
            <a:pPr marR="0" lvl="1" rtl="0"/>
            <a:r>
              <a:rPr lang="en-US" b="0" i="0" u="none" strike="noStrike" baseline="0" dirty="0" smtClean="0">
                <a:latin typeface="Times New Roman"/>
              </a:rPr>
              <a:t>Encryption of personal data</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Security Requirements</a:t>
            </a:r>
          </a:p>
        </p:txBody>
      </p:sp>
    </p:spTree>
    <p:extLst>
      <p:ext uri="{BB962C8B-B14F-4D97-AF65-F5344CB8AC3E}">
        <p14:creationId xmlns:p14="http://schemas.microsoft.com/office/powerpoint/2010/main" val="3427063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A “personal data breach” is defined as “a breach of security leading to the accidental or unlawful destruction, loss, alteration, unauthorized disclosure of, or access to, personal data transmitted, stored, or otherwise processed.”</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Data Breach Notifications</a:t>
            </a:r>
          </a:p>
        </p:txBody>
      </p:sp>
      <p:sp>
        <p:nvSpPr>
          <p:cNvPr id="4" name="Slide Number Placeholder 3"/>
          <p:cNvSpPr>
            <a:spLocks noGrp="1"/>
          </p:cNvSpPr>
          <p:nvPr>
            <p:ph type="sldNum" sz="quarter" idx="10"/>
          </p:nvPr>
        </p:nvSpPr>
        <p:spPr/>
        <p:txBody>
          <a:bodyPr/>
          <a:lstStyle/>
          <a:p>
            <a:fld id="{9B0CA180-610C-47D8-A726-8E23BE38F3A7}" type="slidenum">
              <a:rPr lang="en-US" smtClean="0"/>
              <a:t>28</a:t>
            </a:fld>
            <a:endParaRPr lang="en-US" dirty="0"/>
          </a:p>
        </p:txBody>
      </p:sp>
    </p:spTree>
    <p:extLst>
      <p:ext uri="{BB962C8B-B14F-4D97-AF65-F5344CB8AC3E}">
        <p14:creationId xmlns:p14="http://schemas.microsoft.com/office/powerpoint/2010/main" val="213814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a:xfrm>
            <a:off x="457200" y="1219200"/>
            <a:ext cx="8165592" cy="4879848"/>
          </a:xfrm>
        </p:spPr>
        <p:txBody>
          <a:bodyPr/>
          <a:lstStyle/>
          <a:p>
            <a:pPr marR="0" lvl="0" rtl="0"/>
            <a:r>
              <a:rPr lang="en-US" b="0" i="0" u="none" strike="noStrike" baseline="0" dirty="0" smtClean="0">
                <a:latin typeface="Times New Roman"/>
              </a:rPr>
              <a:t>1995 – EU Passed Data Protection Directive to protect EU citizens’ fundamental rights and freedoms with respect to their personal data.</a:t>
            </a:r>
          </a:p>
          <a:p>
            <a:pPr marR="0" lvl="0" rtl="0"/>
            <a:r>
              <a:rPr lang="en-US" b="0" i="0" u="none" strike="noStrike" baseline="0" dirty="0" smtClean="0">
                <a:latin typeface="Times New Roman"/>
              </a:rPr>
              <a:t>2000 – EU and U.S. Department of Commerce agreed on U.S.-EU Safe Harbor to permit the transfer of personal data about EU citizens.</a:t>
            </a:r>
          </a:p>
          <a:p>
            <a:pPr marR="0" lvl="0" rtl="0"/>
            <a:r>
              <a:rPr lang="en-US" b="0" i="0" u="none" strike="noStrike" baseline="0" dirty="0" smtClean="0">
                <a:latin typeface="Times New Roman"/>
              </a:rPr>
              <a:t>2016 – European Court of Justice found the U.S.-EU Safe Harbor framework invalid because the U.S. surveillance program allowed for the large-scale collection of personal data of EU</a:t>
            </a:r>
            <a:r>
              <a:rPr lang="en-US" b="0" i="0" u="none" strike="noStrike" dirty="0" smtClean="0">
                <a:latin typeface="Times New Roman"/>
              </a:rPr>
              <a:t> </a:t>
            </a:r>
            <a:r>
              <a:rPr lang="en-US" b="0" i="0" u="none" strike="noStrike" baseline="0" dirty="0" smtClean="0">
                <a:latin typeface="Times New Roman"/>
              </a:rPr>
              <a:t>citizens without judicial oversight.</a:t>
            </a:r>
          </a:p>
          <a:p>
            <a:pPr lvl="0"/>
            <a:r>
              <a:rPr lang="en-US" dirty="0">
                <a:latin typeface="Times New Roman"/>
              </a:rPr>
              <a:t>Left approximately </a:t>
            </a:r>
            <a:r>
              <a:rPr lang="en-US" dirty="0" smtClean="0">
                <a:latin typeface="Times New Roman"/>
              </a:rPr>
              <a:t>4,000 </a:t>
            </a:r>
            <a:r>
              <a:rPr lang="en-US" dirty="0">
                <a:latin typeface="Times New Roman"/>
              </a:rPr>
              <a:t>U.S. companies without a mechanism to transfer such data</a:t>
            </a:r>
            <a:r>
              <a:rPr lang="en-US" dirty="0" smtClean="0">
                <a:latin typeface="Times New Roman"/>
              </a:rPr>
              <a:t>.</a:t>
            </a:r>
            <a:endParaRPr lang="en-US" dirty="0">
              <a:latin typeface="Times New Roman"/>
            </a:endParaRPr>
          </a:p>
        </p:txBody>
      </p:sp>
      <p:sp>
        <p:nvSpPr>
          <p:cNvPr id="2" name="Title 1"/>
          <p:cNvSpPr>
            <a:spLocks noGrp="1"/>
          </p:cNvSpPr>
          <p:nvPr>
            <p:ph type="title"/>
          </p:nvPr>
        </p:nvSpPr>
        <p:spPr>
          <a:xfrm>
            <a:off x="457200" y="0"/>
            <a:ext cx="8161338" cy="1047750"/>
          </a:xfrm>
        </p:spPr>
        <p:txBody>
          <a:bodyPr/>
          <a:lstStyle/>
          <a:p>
            <a:r>
              <a:rPr lang="en-US" b="0" i="0" u="none" strike="noStrike" baseline="0" dirty="0" smtClean="0">
                <a:latin typeface="Times New Roman"/>
              </a:rPr>
              <a:t>Background on the </a:t>
            </a:r>
            <a:r>
              <a:rPr lang="en-US" dirty="0" smtClean="0">
                <a:latin typeface="Times New Roman"/>
              </a:rPr>
              <a:t>U.S.-EU</a:t>
            </a:r>
            <a:r>
              <a:rPr lang="en-US" b="0" i="0" u="none" strike="noStrike" dirty="0" smtClean="0">
                <a:latin typeface="Times New Roman"/>
              </a:rPr>
              <a:t> Privacy Shield</a:t>
            </a:r>
            <a:endParaRPr lang="en-US" b="0" i="0" u="none" strike="noStrike" baseline="0" dirty="0" smtClean="0">
              <a:latin typeface="Times New Roman"/>
            </a:endParaRPr>
          </a:p>
        </p:txBody>
      </p:sp>
      <p:sp>
        <p:nvSpPr>
          <p:cNvPr id="4" name="Slide Number Placeholder 3"/>
          <p:cNvSpPr>
            <a:spLocks noGrp="1"/>
          </p:cNvSpPr>
          <p:nvPr>
            <p:ph type="sldNum" sz="quarter" idx="10"/>
          </p:nvPr>
        </p:nvSpPr>
        <p:spPr/>
        <p:txBody>
          <a:bodyPr/>
          <a:lstStyle/>
          <a:p>
            <a:fld id="{9B0CA180-610C-47D8-A726-8E23BE38F3A7}" type="slidenum">
              <a:rPr lang="en-US" smtClean="0"/>
              <a:t>2</a:t>
            </a:fld>
            <a:endParaRPr lang="en-US" dirty="0"/>
          </a:p>
        </p:txBody>
      </p:sp>
    </p:spTree>
    <p:extLst>
      <p:ext uri="{BB962C8B-B14F-4D97-AF65-F5344CB8AC3E}">
        <p14:creationId xmlns:p14="http://schemas.microsoft.com/office/powerpoint/2010/main" val="3676907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0CA180-610C-47D8-A726-8E23BE38F3A7}" type="slidenum">
              <a:rPr lang="en-US" smtClean="0"/>
              <a:t>29</a:t>
            </a:fld>
            <a:endParaRPr lang="en-US" dirty="0"/>
          </a:p>
        </p:txBody>
      </p:sp>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Controllers must notify SAs within 72 hours after becoming aware of a data breach</a:t>
            </a:r>
          </a:p>
          <a:p>
            <a:pPr marR="0" lvl="1" rtl="0"/>
            <a:r>
              <a:rPr lang="en-US" b="0" i="0" u="none" strike="noStrike" baseline="0" dirty="0" smtClean="0">
                <a:latin typeface="Times New Roman"/>
              </a:rPr>
              <a:t>If notification is not made within 72 hours, controller must provide a “reasoned justification” for the delay</a:t>
            </a:r>
          </a:p>
          <a:p>
            <a:pPr marR="0" lvl="1" rtl="0"/>
            <a:r>
              <a:rPr lang="en-US" b="0" i="0" u="none" strike="noStrike" baseline="0" dirty="0" smtClean="0">
                <a:latin typeface="Times New Roman"/>
              </a:rPr>
              <a:t>Notice content requirements</a:t>
            </a:r>
          </a:p>
          <a:p>
            <a:pPr marR="0" lvl="0" rtl="0"/>
            <a:r>
              <a:rPr lang="en-US" b="0" i="0" u="none" strike="noStrike" baseline="0" dirty="0" smtClean="0">
                <a:latin typeface="Times New Roman"/>
              </a:rPr>
              <a:t>Notice is not required if “the personal data breach is unlikely to result in a risk for the rights and freedoms of individuals”</a:t>
            </a:r>
          </a:p>
          <a:p>
            <a:pPr marR="0" lvl="1" rtl="0"/>
            <a:r>
              <a:rPr lang="en-US" b="0" i="0" u="none" strike="noStrike" baseline="0" dirty="0" smtClean="0">
                <a:latin typeface="Times New Roman"/>
              </a:rPr>
              <a:t>Even if no notification is necessary, organizations must retain a record of the breach for later investigation or audit by SA</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Data Breach Notifications</a:t>
            </a:r>
          </a:p>
        </p:txBody>
      </p:sp>
    </p:spTree>
    <p:extLst>
      <p:ext uri="{BB962C8B-B14F-4D97-AF65-F5344CB8AC3E}">
        <p14:creationId xmlns:p14="http://schemas.microsoft.com/office/powerpoint/2010/main" val="2421352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0CA180-610C-47D8-A726-8E23BE38F3A7}" type="slidenum">
              <a:rPr lang="en-US" smtClean="0"/>
              <a:t>30</a:t>
            </a:fld>
            <a:endParaRPr lang="en-US" dirty="0"/>
          </a:p>
        </p:txBody>
      </p:sp>
      <p:sp>
        <p:nvSpPr>
          <p:cNvPr id="3" name="Text Placeholder 2"/>
          <p:cNvSpPr>
            <a:spLocks noGrp="1"/>
          </p:cNvSpPr>
          <p:nvPr>
            <p:ph sz="quarter" idx="11"/>
          </p:nvPr>
        </p:nvSpPr>
        <p:spPr/>
        <p:txBody>
          <a:bodyPr/>
          <a:lstStyle/>
          <a:p>
            <a:pPr marR="0" lvl="0" rtl="0"/>
            <a:r>
              <a:rPr lang="en-US" sz="2300" b="0" i="0" u="none" strike="noStrike" baseline="0" dirty="0" smtClean="0">
                <a:latin typeface="Times New Roman"/>
              </a:rPr>
              <a:t>The affected individuals must also be notified “without undue delay” (unless there is a reasoned justification for the delay) if breach “is likely to result in high risk to the rights and freedoms of individuals.”</a:t>
            </a:r>
          </a:p>
          <a:p>
            <a:pPr marR="0" lvl="1" rtl="0"/>
            <a:r>
              <a:rPr lang="en-US" sz="1900" b="0" i="0" u="none" strike="noStrike" baseline="0" dirty="0" smtClean="0">
                <a:latin typeface="Times New Roman"/>
              </a:rPr>
              <a:t>Not required if data is encrypted or otherwise rendered unintelligible</a:t>
            </a:r>
          </a:p>
          <a:p>
            <a:pPr marR="0" lvl="1" rtl="0"/>
            <a:r>
              <a:rPr lang="en-US" sz="1900" b="0" i="0" u="none" strike="noStrike" baseline="0" dirty="0" smtClean="0">
                <a:latin typeface="Times New Roman"/>
              </a:rPr>
              <a:t>Exceptions if controller has taken actions to ensure that the risk is unlikely to materialize</a:t>
            </a:r>
          </a:p>
          <a:p>
            <a:pPr marR="0" lvl="1" rtl="0"/>
            <a:r>
              <a:rPr lang="en-US" sz="1900" b="0" i="0" u="none" strike="noStrike" baseline="0" dirty="0" smtClean="0">
                <a:latin typeface="Times New Roman"/>
              </a:rPr>
              <a:t>Alternative communication efforts may be used if the notification would involve disproportionate effort (may use alternative communication efforts)</a:t>
            </a:r>
          </a:p>
          <a:p>
            <a:pPr lvl="0"/>
            <a:r>
              <a:rPr lang="en-US" sz="2300" b="0" i="0" u="none" strike="noStrike" baseline="0" dirty="0" smtClean="0">
                <a:latin typeface="Times New Roman"/>
              </a:rPr>
              <a:t>Processors need to notify</a:t>
            </a:r>
            <a:r>
              <a:rPr lang="en-US" sz="2300" b="0" i="0" u="none" strike="noStrike" dirty="0" smtClean="0">
                <a:latin typeface="Times New Roman"/>
              </a:rPr>
              <a:t> </a:t>
            </a:r>
            <a:r>
              <a:rPr lang="en-US" sz="2300" dirty="0" smtClean="0">
                <a:latin typeface="Times New Roman"/>
              </a:rPr>
              <a:t>only </a:t>
            </a:r>
            <a:r>
              <a:rPr lang="en-US" sz="2300" dirty="0">
                <a:latin typeface="Times New Roman"/>
              </a:rPr>
              <a:t>the </a:t>
            </a:r>
            <a:r>
              <a:rPr lang="en-US" sz="2300" b="0" i="0" u="none" strike="noStrike" baseline="0" dirty="0" smtClean="0">
                <a:latin typeface="Times New Roman"/>
              </a:rPr>
              <a:t>controller.</a:t>
            </a:r>
          </a:p>
          <a:p>
            <a:pPr marR="0" lvl="1" rtl="0"/>
            <a:r>
              <a:rPr lang="en-US" sz="1900" b="0" i="0" u="none" strike="noStrike" baseline="0" dirty="0" smtClean="0">
                <a:latin typeface="Times New Roman"/>
              </a:rPr>
              <a:t>No obligations to notify SA or individuals under </a:t>
            </a:r>
            <a:r>
              <a:rPr lang="en-US" sz="1900" b="0" i="0" u="none" strike="noStrike" baseline="0" dirty="0" err="1" smtClean="0">
                <a:latin typeface="Times New Roman"/>
              </a:rPr>
              <a:t>GDPR</a:t>
            </a:r>
            <a:endParaRPr lang="en-US" sz="1900" b="0" i="0" u="none" strike="noStrike" baseline="0" dirty="0" smtClean="0">
              <a:latin typeface="Times New Roman"/>
            </a:endParaRP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Data Breach Notifications</a:t>
            </a:r>
          </a:p>
        </p:txBody>
      </p:sp>
    </p:spTree>
    <p:extLst>
      <p:ext uri="{BB962C8B-B14F-4D97-AF65-F5344CB8AC3E}">
        <p14:creationId xmlns:p14="http://schemas.microsoft.com/office/powerpoint/2010/main" val="3962903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SAs may impose monetary fines on data controllers and processors for violations. Two different levels:</a:t>
            </a:r>
          </a:p>
          <a:p>
            <a:pPr marR="0" lvl="1" rtl="0"/>
            <a:r>
              <a:rPr lang="en-US" b="0" i="0" u="none" strike="noStrike" baseline="0" dirty="0" smtClean="0">
                <a:latin typeface="Times New Roman"/>
              </a:rPr>
              <a:t>Up to 10M EUR or 2% of organization’s prior year’s worldwide turnover</a:t>
            </a:r>
          </a:p>
          <a:p>
            <a:pPr marR="0" lvl="1" rtl="0"/>
            <a:r>
              <a:rPr lang="en-US" b="0" i="0" u="none" strike="noStrike" baseline="0" dirty="0" smtClean="0">
                <a:latin typeface="Times New Roman"/>
              </a:rPr>
              <a:t>Up to 20M EUR or 4% of organization’s prior year’s </a:t>
            </a:r>
            <a:r>
              <a:rPr lang="en-US" b="0" i="1" u="none" strike="noStrike" baseline="0" dirty="0" smtClean="0">
                <a:latin typeface="Times New Roman"/>
              </a:rPr>
              <a:t>worldwide </a:t>
            </a:r>
            <a:r>
              <a:rPr lang="en-US" b="0" i="0" u="none" strike="noStrike" baseline="0" dirty="0" smtClean="0">
                <a:latin typeface="Times New Roman"/>
              </a:rPr>
              <a:t>turnover</a:t>
            </a:r>
          </a:p>
          <a:p>
            <a:pPr marR="0" lvl="0" rtl="0"/>
            <a:r>
              <a:rPr lang="en-US" b="0" i="0" u="none" strike="noStrike" baseline="0" dirty="0" smtClean="0">
                <a:latin typeface="Times New Roman"/>
              </a:rPr>
              <a:t>GDPR maintains the private right of action for damages.</a:t>
            </a:r>
          </a:p>
          <a:p>
            <a:pPr marR="0" lvl="1" rtl="0"/>
            <a:r>
              <a:rPr lang="en-US" b="0" i="0" u="none" strike="noStrike" baseline="0" dirty="0" smtClean="0">
                <a:latin typeface="Times New Roman"/>
              </a:rPr>
              <a:t>But now extended to actions against data processors for breaches of the applicable sections of </a:t>
            </a:r>
            <a:r>
              <a:rPr lang="en-US" b="0" i="0" u="none" strike="noStrike" baseline="0" dirty="0" err="1" smtClean="0">
                <a:latin typeface="Times New Roman"/>
              </a:rPr>
              <a:t>GDPR</a:t>
            </a:r>
            <a:endParaRPr lang="en-US" b="0" i="0" u="none" strike="noStrike" baseline="0" dirty="0" smtClean="0">
              <a:latin typeface="Times New Roman"/>
            </a:endParaRPr>
          </a:p>
          <a:p>
            <a:pPr marR="0" lvl="0" rtl="0"/>
            <a:r>
              <a:rPr lang="en-US" b="0" i="0" u="none" strike="noStrike" baseline="0" dirty="0" smtClean="0">
                <a:latin typeface="Times New Roman"/>
              </a:rPr>
              <a:t>Burden of proof lies with the data controller and/or processor.</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Financial Penalties/Damages</a:t>
            </a:r>
          </a:p>
        </p:txBody>
      </p:sp>
      <p:sp>
        <p:nvSpPr>
          <p:cNvPr id="4" name="Slide Number Placeholder 3"/>
          <p:cNvSpPr>
            <a:spLocks noGrp="1"/>
          </p:cNvSpPr>
          <p:nvPr>
            <p:ph type="sldNum" sz="quarter" idx="10"/>
          </p:nvPr>
        </p:nvSpPr>
        <p:spPr/>
        <p:txBody>
          <a:bodyPr/>
          <a:lstStyle/>
          <a:p>
            <a:fld id="{9B0CA180-610C-47D8-A726-8E23BE38F3A7}" type="slidenum">
              <a:rPr lang="en-US" smtClean="0"/>
              <a:t>31</a:t>
            </a:fld>
            <a:endParaRPr lang="en-US" dirty="0"/>
          </a:p>
        </p:txBody>
      </p:sp>
    </p:spTree>
    <p:extLst>
      <p:ext uri="{BB962C8B-B14F-4D97-AF65-F5344CB8AC3E}">
        <p14:creationId xmlns:p14="http://schemas.microsoft.com/office/powerpoint/2010/main" val="3418342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a:xfrm>
            <a:off x="457200" y="1524000"/>
            <a:ext cx="8165592" cy="4648200"/>
          </a:xfrm>
        </p:spPr>
        <p:txBody>
          <a:bodyPr/>
          <a:lstStyle/>
          <a:p>
            <a:pPr marR="0" lvl="0" rtl="0"/>
            <a:r>
              <a:rPr lang="en-US" b="0" i="0" u="none" strike="noStrike" baseline="0" dirty="0" smtClean="0">
                <a:latin typeface="Times New Roman"/>
              </a:rPr>
              <a:t>Determination of </a:t>
            </a:r>
            <a:r>
              <a:rPr lang="en-US" b="0" i="0" u="none" strike="noStrike" baseline="0" smtClean="0">
                <a:latin typeface="Times New Roman"/>
              </a:rPr>
              <a:t>adequacy </a:t>
            </a:r>
            <a:r>
              <a:rPr lang="en-US" b="0" i="0" u="none" strike="noStrike" baseline="0" smtClean="0">
                <a:latin typeface="Times New Roman"/>
              </a:rPr>
              <a:t>(Privacy Shield?)</a:t>
            </a:r>
            <a:endParaRPr lang="en-US" b="0" i="0" u="none" strike="noStrike" baseline="0" dirty="0" smtClean="0">
              <a:latin typeface="Times New Roman"/>
            </a:endParaRPr>
          </a:p>
          <a:p>
            <a:pPr marR="0" lvl="0" rtl="0"/>
            <a:r>
              <a:rPr lang="en-US" b="0" i="0" u="none" strike="noStrike" baseline="0" dirty="0" err="1" smtClean="0">
                <a:latin typeface="Times New Roman"/>
              </a:rPr>
              <a:t>BCRs</a:t>
            </a:r>
            <a:r>
              <a:rPr lang="en-US" b="0" i="0" u="none" strike="noStrike" baseline="0" dirty="0" smtClean="0">
                <a:latin typeface="Times New Roman"/>
              </a:rPr>
              <a:t> are explicitly recognized</a:t>
            </a:r>
          </a:p>
          <a:p>
            <a:pPr marR="0" lvl="1" rtl="0"/>
            <a:r>
              <a:rPr lang="en-US" b="0" i="0" u="none" strike="noStrike" baseline="0" dirty="0" smtClean="0">
                <a:latin typeface="Times New Roman"/>
              </a:rPr>
              <a:t>But GDPR provides minimum requirements which may require changes to existing </a:t>
            </a:r>
            <a:r>
              <a:rPr lang="en-US" b="0" i="0" u="none" strike="noStrike" baseline="0" dirty="0" err="1" smtClean="0">
                <a:latin typeface="Times New Roman"/>
              </a:rPr>
              <a:t>BCRs</a:t>
            </a:r>
            <a:endParaRPr lang="en-US" b="0" i="0" u="none" strike="noStrike" baseline="0" dirty="0" smtClean="0">
              <a:latin typeface="Times New Roman"/>
            </a:endParaRPr>
          </a:p>
          <a:p>
            <a:pPr marR="0" lvl="0" rtl="0"/>
            <a:r>
              <a:rPr lang="en-US" b="0" i="0" u="none" strike="noStrike" baseline="0" dirty="0" smtClean="0">
                <a:latin typeface="Times New Roman"/>
              </a:rPr>
              <a:t>Standard contractual clauses</a:t>
            </a:r>
          </a:p>
          <a:p>
            <a:pPr marR="0" lvl="1" rtl="0"/>
            <a:r>
              <a:rPr lang="en-US" b="0" i="0" u="none" strike="noStrike" baseline="0" dirty="0" smtClean="0">
                <a:latin typeface="Times New Roman"/>
              </a:rPr>
              <a:t>Eliminated requirements for prior notice to </a:t>
            </a:r>
            <a:r>
              <a:rPr lang="en-US" b="0" i="0" u="none" strike="noStrike" baseline="0" dirty="0" err="1" smtClean="0">
                <a:latin typeface="Times New Roman"/>
              </a:rPr>
              <a:t>DPA</a:t>
            </a:r>
            <a:endParaRPr lang="en-US" b="0" i="0" u="none" strike="noStrike" baseline="0" dirty="0" smtClean="0">
              <a:latin typeface="Times New Roman"/>
            </a:endParaRPr>
          </a:p>
          <a:p>
            <a:pPr marR="0" lvl="1" rtl="0"/>
            <a:r>
              <a:rPr lang="en-US" b="0" i="0" u="none" strike="noStrike" baseline="0" dirty="0" smtClean="0">
                <a:latin typeface="Times New Roman"/>
              </a:rPr>
              <a:t>Current clauses remain valid, but GDPR leaves open possibility of changes</a:t>
            </a:r>
          </a:p>
          <a:p>
            <a:pPr marR="0" lvl="0" rtl="0"/>
            <a:r>
              <a:rPr lang="en-US" b="0" i="0" u="none" strike="noStrike" baseline="0" dirty="0" smtClean="0">
                <a:latin typeface="Times New Roman"/>
              </a:rPr>
              <a:t>Codes of conduct or certifications (provision for data protection seals/marks)</a:t>
            </a:r>
          </a:p>
          <a:p>
            <a:pPr marR="0" lvl="0" rtl="0"/>
            <a:r>
              <a:rPr lang="en-US" b="0" i="0" u="none" strike="noStrike" baseline="0" dirty="0" smtClean="0">
                <a:latin typeface="Times New Roman"/>
              </a:rPr>
              <a:t>Compelling legitimate interests of controller</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Transfers of Data under GDPR</a:t>
            </a:r>
          </a:p>
        </p:txBody>
      </p:sp>
      <p:sp>
        <p:nvSpPr>
          <p:cNvPr id="4" name="Slide Number Placeholder 3"/>
          <p:cNvSpPr>
            <a:spLocks noGrp="1"/>
          </p:cNvSpPr>
          <p:nvPr>
            <p:ph type="sldNum" sz="quarter" idx="10"/>
          </p:nvPr>
        </p:nvSpPr>
        <p:spPr/>
        <p:txBody>
          <a:bodyPr/>
          <a:lstStyle/>
          <a:p>
            <a:fld id="{9B0CA180-610C-47D8-A726-8E23BE38F3A7}" type="slidenum">
              <a:rPr lang="en-US" smtClean="0"/>
              <a:t>32</a:t>
            </a:fld>
            <a:endParaRPr lang="en-US" dirty="0"/>
          </a:p>
        </p:txBody>
      </p:sp>
    </p:spTree>
    <p:extLst>
      <p:ext uri="{BB962C8B-B14F-4D97-AF65-F5344CB8AC3E}">
        <p14:creationId xmlns:p14="http://schemas.microsoft.com/office/powerpoint/2010/main" val="3263960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Start a data inventory now.</a:t>
            </a:r>
          </a:p>
          <a:p>
            <a:pPr marR="0" lvl="0" rtl="0"/>
            <a:r>
              <a:rPr lang="en-US" b="0" i="0" u="none" strike="noStrike" baseline="0" dirty="0" smtClean="0">
                <a:latin typeface="Times New Roman"/>
              </a:rPr>
              <a:t>Put processes in place for </a:t>
            </a:r>
            <a:r>
              <a:rPr lang="en-US" b="0" i="0" u="none" strike="noStrike" baseline="0" dirty="0" err="1" smtClean="0">
                <a:latin typeface="Times New Roman"/>
              </a:rPr>
              <a:t>PIAs</a:t>
            </a:r>
            <a:r>
              <a:rPr lang="en-US" b="0" i="0" u="none" strike="noStrike" baseline="0" dirty="0" smtClean="0">
                <a:latin typeface="Times New Roman"/>
              </a:rPr>
              <a:t> (if needed).</a:t>
            </a:r>
          </a:p>
          <a:p>
            <a:pPr marR="0" lvl="0" rtl="0"/>
            <a:r>
              <a:rPr lang="en-US" b="0" i="0" u="none" strike="noStrike" baseline="0" dirty="0" smtClean="0">
                <a:latin typeface="Times New Roman"/>
              </a:rPr>
              <a:t>Review</a:t>
            </a:r>
            <a:r>
              <a:rPr lang="en-US" b="0" i="0" u="none" strike="noStrike" dirty="0" smtClean="0">
                <a:latin typeface="Times New Roman"/>
              </a:rPr>
              <a:t> and</a:t>
            </a:r>
            <a:r>
              <a:rPr lang="en-US" b="0" i="0" u="none" strike="noStrike" baseline="0" dirty="0" smtClean="0">
                <a:latin typeface="Times New Roman"/>
              </a:rPr>
              <a:t> revise (or draft) your written information security policies to ensure appropriate technical, administrative and physical measures are in place to protect data.</a:t>
            </a:r>
          </a:p>
          <a:p>
            <a:pPr marR="0" lvl="0" rtl="0"/>
            <a:r>
              <a:rPr lang="en-US" b="0" i="0" u="none" strike="noStrike" baseline="0" dirty="0" smtClean="0">
                <a:latin typeface="Times New Roman"/>
              </a:rPr>
              <a:t>Maintain detailed records of personal data processing.</a:t>
            </a:r>
          </a:p>
          <a:p>
            <a:pPr marR="0" lvl="0" rtl="0"/>
            <a:r>
              <a:rPr lang="en-US" b="0" i="0" u="none" strike="noStrike" baseline="0" dirty="0" smtClean="0">
                <a:latin typeface="Times New Roman"/>
              </a:rPr>
              <a:t>Adopt a “Privacy by Design” strategy for your products and services.</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Preparing for GDPR</a:t>
            </a:r>
          </a:p>
        </p:txBody>
      </p:sp>
      <p:sp>
        <p:nvSpPr>
          <p:cNvPr id="4" name="Slide Number Placeholder 3"/>
          <p:cNvSpPr>
            <a:spLocks noGrp="1"/>
          </p:cNvSpPr>
          <p:nvPr>
            <p:ph type="sldNum" sz="quarter" idx="10"/>
          </p:nvPr>
        </p:nvSpPr>
        <p:spPr/>
        <p:txBody>
          <a:bodyPr/>
          <a:lstStyle/>
          <a:p>
            <a:fld id="{9B0CA180-610C-47D8-A726-8E23BE38F3A7}" type="slidenum">
              <a:rPr lang="en-US" smtClean="0"/>
              <a:t>33</a:t>
            </a:fld>
            <a:endParaRPr lang="en-US" dirty="0"/>
          </a:p>
        </p:txBody>
      </p:sp>
    </p:spTree>
    <p:extLst>
      <p:ext uri="{BB962C8B-B14F-4D97-AF65-F5344CB8AC3E}">
        <p14:creationId xmlns:p14="http://schemas.microsoft.com/office/powerpoint/2010/main" val="2213991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0CA180-610C-47D8-A726-8E23BE38F3A7}" type="slidenum">
              <a:rPr lang="en-US" smtClean="0"/>
              <a:t>34</a:t>
            </a:fld>
            <a:endParaRPr lang="en-US" dirty="0"/>
          </a:p>
        </p:txBody>
      </p:sp>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Review and revise your privacy policies to ensure that they are written in clear and plain language and fully disclose your data collection and processing practices.</a:t>
            </a:r>
          </a:p>
          <a:p>
            <a:pPr marR="0" lvl="0" rtl="0"/>
            <a:r>
              <a:rPr lang="en-US" b="0" i="0" u="none" strike="noStrike" baseline="0" dirty="0" smtClean="0">
                <a:latin typeface="Times New Roman"/>
              </a:rPr>
              <a:t>Review and update your method to obtain consent to ensure you get specific, informed and unambiguous opt-in consent.</a:t>
            </a:r>
          </a:p>
          <a:p>
            <a:pPr marR="0" lvl="0" rtl="0"/>
            <a:r>
              <a:rPr lang="en-US" b="0" i="0" u="none" strike="noStrike" baseline="0" dirty="0" smtClean="0">
                <a:latin typeface="Times New Roman"/>
              </a:rPr>
              <a:t>Begin the search for qualified </a:t>
            </a:r>
            <a:r>
              <a:rPr lang="en-US" b="0" i="0" u="none" strike="noStrike" baseline="0" dirty="0" err="1" smtClean="0">
                <a:latin typeface="Times New Roman"/>
              </a:rPr>
              <a:t>DPOs</a:t>
            </a:r>
            <a:r>
              <a:rPr lang="en-US" b="0" i="0" u="none" strike="noStrike" baseline="0" dirty="0" smtClean="0">
                <a:latin typeface="Times New Roman"/>
              </a:rPr>
              <a:t>.</a:t>
            </a:r>
          </a:p>
          <a:p>
            <a:pPr marR="0" lvl="0" rtl="0"/>
            <a:r>
              <a:rPr lang="en-US" b="0" i="0" u="none" strike="noStrike" baseline="0" dirty="0" smtClean="0">
                <a:latin typeface="Times New Roman"/>
              </a:rPr>
              <a:t>Build relationships with the Supervisory Authority early and before you need them.</a:t>
            </a:r>
          </a:p>
          <a:p>
            <a:pPr marR="0" lvl="0" rtl="0"/>
            <a:r>
              <a:rPr lang="en-US" b="0" i="0" u="none" strike="noStrike" baseline="0" dirty="0" smtClean="0">
                <a:latin typeface="Times New Roman"/>
              </a:rPr>
              <a:t>Review your insurance for scope and limits of coverage.</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Preparing for GDPR</a:t>
            </a:r>
          </a:p>
        </p:txBody>
      </p:sp>
    </p:spTree>
    <p:extLst>
      <p:ext uri="{BB962C8B-B14F-4D97-AF65-F5344CB8AC3E}">
        <p14:creationId xmlns:p14="http://schemas.microsoft.com/office/powerpoint/2010/main" val="861472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R="0" rtl="0"/>
            <a:r>
              <a:rPr lang="en-US" b="0" i="0" u="none" strike="noStrike" baseline="0" dirty="0" smtClean="0">
                <a:latin typeface="Times New Roman"/>
              </a:rPr>
              <a:t>Question &amp; Answer</a:t>
            </a:r>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0"/>
          </p:nvPr>
        </p:nvSpPr>
        <p:spPr/>
        <p:txBody>
          <a:bodyPr/>
          <a:lstStyle/>
          <a:p>
            <a:fld id="{9B0CA180-610C-47D8-A726-8E23BE38F3A7}" type="slidenum">
              <a:rPr lang="en-US" smtClean="0"/>
              <a:t>35</a:t>
            </a:fld>
            <a:endParaRPr lang="en-US" dirty="0"/>
          </a:p>
        </p:txBody>
      </p:sp>
    </p:spTree>
    <p:extLst>
      <p:ext uri="{BB962C8B-B14F-4D97-AF65-F5344CB8AC3E}">
        <p14:creationId xmlns:p14="http://schemas.microsoft.com/office/powerpoint/2010/main" val="3425353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76400"/>
            <a:ext cx="8161338" cy="4419600"/>
          </a:xfrm>
          <a:prstGeom prst="rect">
            <a:avLst/>
          </a:prstGeom>
        </p:spPr>
        <p:txBody>
          <a:bodyPr/>
          <a:lstStyle/>
          <a:p>
            <a:pPr marL="0" indent="0" algn="ctr">
              <a:buFont typeface="Wingdings" pitchFamily="2" charset="2"/>
              <a:buNone/>
              <a:defRPr/>
            </a:pPr>
            <a:r>
              <a:rPr lang="en-US" dirty="0" smtClean="0"/>
              <a:t>Bruce A. Radke</a:t>
            </a:r>
            <a:br>
              <a:rPr lang="en-US" dirty="0" smtClean="0"/>
            </a:br>
            <a:r>
              <a:rPr lang="en-US" dirty="0" smtClean="0"/>
              <a:t>bradke@vedderprice.com</a:t>
            </a:r>
            <a:br>
              <a:rPr lang="en-US" dirty="0" smtClean="0"/>
            </a:br>
            <a:r>
              <a:rPr lang="en-US" dirty="0" smtClean="0"/>
              <a:t>(312) 609-7689</a:t>
            </a:r>
          </a:p>
        </p:txBody>
      </p:sp>
      <p:sp>
        <p:nvSpPr>
          <p:cNvPr id="90115" name="Title 2"/>
          <p:cNvSpPr>
            <a:spLocks noGrp="1"/>
          </p:cNvSpPr>
          <p:nvPr>
            <p:ph type="title"/>
          </p:nvPr>
        </p:nvSpPr>
        <p:spPr/>
        <p:txBody>
          <a:bodyPr/>
          <a:lstStyle/>
          <a:p>
            <a:r>
              <a:rPr lang="en-US" altLang="en-US" smtClean="0"/>
              <a:t>For more information, please contact:</a:t>
            </a:r>
          </a:p>
        </p:txBody>
      </p:sp>
      <p:sp>
        <p:nvSpPr>
          <p:cNvPr id="3" name="Slide Number Placeholder 2"/>
          <p:cNvSpPr>
            <a:spLocks noGrp="1"/>
          </p:cNvSpPr>
          <p:nvPr>
            <p:ph type="sldNum" sz="quarter" idx="10"/>
          </p:nvPr>
        </p:nvSpPr>
        <p:spPr/>
        <p:txBody>
          <a:bodyPr/>
          <a:lstStyle/>
          <a:p>
            <a:pPr>
              <a:defRPr/>
            </a:pPr>
            <a:fld id="{743D41CB-B09F-4AAC-9AF0-B629A48D54AB}" type="slidenum">
              <a:rPr lang="en-US" smtClean="0"/>
              <a:pPr>
                <a:defRPr/>
              </a:pPr>
              <a:t>36</a:t>
            </a:fld>
            <a:endParaRPr lang="en-US" dirty="0"/>
          </a:p>
        </p:txBody>
      </p:sp>
    </p:spTree>
    <p:extLst>
      <p:ext uri="{BB962C8B-B14F-4D97-AF65-F5344CB8AC3E}">
        <p14:creationId xmlns:p14="http://schemas.microsoft.com/office/powerpoint/2010/main" val="3727395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L="0" marR="0" lvl="0" indent="0" rtl="0">
              <a:buNone/>
            </a:pPr>
            <a:r>
              <a:rPr lang="en-US" b="0" i="0" u="none" strike="noStrike" baseline="0" dirty="0" smtClean="0">
                <a:latin typeface="Times New Roman"/>
              </a:rPr>
              <a:t>The Privacy Shield Framework now addresses the issues that the DPAs themselves prioritized:</a:t>
            </a:r>
          </a:p>
          <a:p>
            <a:pPr marR="0" lvl="0" rtl="0"/>
            <a:r>
              <a:rPr lang="en-US" b="0" i="0" u="none" strike="noStrike" baseline="0" dirty="0" smtClean="0">
                <a:latin typeface="Times New Roman"/>
              </a:rPr>
              <a:t>Bulk </a:t>
            </a:r>
            <a:r>
              <a:rPr lang="en-US" b="0" i="0" u="none" strike="noStrike" baseline="0" dirty="0" smtClean="0">
                <a:latin typeface="Times New Roman"/>
              </a:rPr>
              <a:t>collection</a:t>
            </a:r>
          </a:p>
          <a:p>
            <a:pPr marR="0" lvl="1" rtl="0"/>
            <a:r>
              <a:rPr lang="en-US" b="0" i="1" u="none" strike="noStrike" baseline="0" dirty="0" smtClean="0">
                <a:latin typeface="Times New Roman"/>
              </a:rPr>
              <a:t>Written assurances re: mass surveillance of EU data</a:t>
            </a:r>
          </a:p>
          <a:p>
            <a:pPr marR="0" lvl="0" rtl="0"/>
            <a:r>
              <a:rPr lang="en-US" b="0" i="0" u="none" strike="noStrike" baseline="0" dirty="0" smtClean="0">
                <a:latin typeface="Times New Roman"/>
              </a:rPr>
              <a:t>Independence </a:t>
            </a:r>
            <a:r>
              <a:rPr lang="en-US" b="0" i="0" u="none" strike="noStrike" baseline="0" dirty="0" smtClean="0">
                <a:latin typeface="Times New Roman"/>
              </a:rPr>
              <a:t>of the Ombudsperson</a:t>
            </a:r>
          </a:p>
          <a:p>
            <a:pPr marR="0" lvl="0" rtl="0"/>
            <a:r>
              <a:rPr lang="en-US" b="0" i="0" u="none" strike="noStrike" baseline="0" dirty="0" smtClean="0">
                <a:latin typeface="Times New Roman"/>
              </a:rPr>
              <a:t>Addition </a:t>
            </a:r>
            <a:r>
              <a:rPr lang="en-US" b="0" i="0" u="none" strike="noStrike" baseline="0" dirty="0" smtClean="0">
                <a:latin typeface="Times New Roman"/>
              </a:rPr>
              <a:t>of an explicit data retention principle</a:t>
            </a:r>
          </a:p>
          <a:p>
            <a:pPr marR="0" lvl="1" rtl="0"/>
            <a:r>
              <a:rPr lang="en-US" b="0" i="1" u="none" strike="noStrike" baseline="0" dirty="0" smtClean="0">
                <a:latin typeface="Times New Roman"/>
              </a:rPr>
              <a:t>Data to be retained only for as long as it serves the purpose(s) for which it was initially collected or subsequently authorized</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Why the New</a:t>
            </a:r>
            <a:r>
              <a:rPr lang="en-US" b="0" i="0" u="none" strike="noStrike" dirty="0" smtClean="0">
                <a:latin typeface="Times New Roman"/>
              </a:rPr>
              <a:t> </a:t>
            </a:r>
            <a:r>
              <a:rPr lang="en-US" b="0" i="0" u="none" strike="noStrike" baseline="0" dirty="0" smtClean="0">
                <a:latin typeface="Times New Roman"/>
              </a:rPr>
              <a:t>Privacy Shield?</a:t>
            </a:r>
          </a:p>
        </p:txBody>
      </p:sp>
      <p:sp>
        <p:nvSpPr>
          <p:cNvPr id="4" name="Slide Number Placeholder 3"/>
          <p:cNvSpPr>
            <a:spLocks noGrp="1"/>
          </p:cNvSpPr>
          <p:nvPr>
            <p:ph type="sldNum" sz="quarter" idx="10"/>
          </p:nvPr>
        </p:nvSpPr>
        <p:spPr/>
        <p:txBody>
          <a:bodyPr/>
          <a:lstStyle/>
          <a:p>
            <a:fld id="{9B0CA180-610C-47D8-A726-8E23BE38F3A7}" type="slidenum">
              <a:rPr lang="en-US" smtClean="0"/>
              <a:t>3</a:t>
            </a:fld>
            <a:endParaRPr lang="en-US" dirty="0"/>
          </a:p>
        </p:txBody>
      </p:sp>
    </p:spTree>
    <p:extLst>
      <p:ext uri="{BB962C8B-B14F-4D97-AF65-F5344CB8AC3E}">
        <p14:creationId xmlns:p14="http://schemas.microsoft.com/office/powerpoint/2010/main" val="2554600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Draft text was released on February 29, 2016</a:t>
            </a:r>
          </a:p>
          <a:p>
            <a:pPr marR="0" lvl="0" rtl="0"/>
            <a:r>
              <a:rPr lang="en-US" b="0" i="0" u="none" strike="noStrike" baseline="0" dirty="0" smtClean="0">
                <a:latin typeface="Times New Roman"/>
              </a:rPr>
              <a:t>Revised further in response to criticisms from Article 29 WP and EDPS</a:t>
            </a:r>
          </a:p>
          <a:p>
            <a:pPr marR="0" lvl="0" rtl="0"/>
            <a:r>
              <a:rPr lang="en-US" b="0" i="0" u="none" strike="noStrike" baseline="0" dirty="0" smtClean="0">
                <a:latin typeface="Times New Roman"/>
              </a:rPr>
              <a:t>Privacy Shield adopted</a:t>
            </a:r>
            <a:r>
              <a:rPr lang="en-US" b="0" i="0" u="none" strike="noStrike" dirty="0" smtClean="0">
                <a:latin typeface="Times New Roman"/>
              </a:rPr>
              <a:t> and entered into force on July 12, </a:t>
            </a:r>
            <a:r>
              <a:rPr lang="en-US" b="0" i="0" u="none" strike="noStrike" baseline="0" dirty="0" smtClean="0">
                <a:latin typeface="Times New Roman"/>
              </a:rPr>
              <a:t>2016 by EU Commission</a:t>
            </a:r>
          </a:p>
          <a:p>
            <a:pPr lvl="0"/>
            <a:r>
              <a:rPr lang="en-US" dirty="0">
                <a:latin typeface="Times New Roman"/>
              </a:rPr>
              <a:t>U.S. </a:t>
            </a:r>
            <a:r>
              <a:rPr lang="en-US" dirty="0" smtClean="0">
                <a:latin typeface="Times New Roman"/>
              </a:rPr>
              <a:t>Department </a:t>
            </a:r>
            <a:r>
              <a:rPr lang="en-US" dirty="0">
                <a:latin typeface="Times New Roman"/>
              </a:rPr>
              <a:t>of Commerce began accepting certifications on </a:t>
            </a:r>
            <a:r>
              <a:rPr lang="en-US" dirty="0" smtClean="0">
                <a:latin typeface="Times New Roman"/>
              </a:rPr>
              <a:t>August 1, 2016</a:t>
            </a:r>
            <a:endParaRPr lang="en-US" i="0" u="none" strike="noStrike" baseline="0" dirty="0" smtClean="0">
              <a:latin typeface="Times New Roman"/>
            </a:endParaRP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Privacy Shield Timeline</a:t>
            </a:r>
          </a:p>
        </p:txBody>
      </p:sp>
      <p:sp>
        <p:nvSpPr>
          <p:cNvPr id="4" name="Slide Number Placeholder 3"/>
          <p:cNvSpPr>
            <a:spLocks noGrp="1"/>
          </p:cNvSpPr>
          <p:nvPr>
            <p:ph type="sldNum" sz="quarter" idx="10"/>
          </p:nvPr>
        </p:nvSpPr>
        <p:spPr/>
        <p:txBody>
          <a:bodyPr/>
          <a:lstStyle/>
          <a:p>
            <a:fld id="{9B0CA180-610C-47D8-A726-8E23BE38F3A7}" type="slidenum">
              <a:rPr lang="en-US" smtClean="0"/>
              <a:t>4</a:t>
            </a:fld>
            <a:endParaRPr lang="en-US" dirty="0"/>
          </a:p>
        </p:txBody>
      </p:sp>
    </p:spTree>
    <p:extLst>
      <p:ext uri="{BB962C8B-B14F-4D97-AF65-F5344CB8AC3E}">
        <p14:creationId xmlns:p14="http://schemas.microsoft.com/office/powerpoint/2010/main" val="341860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i="0" u="none" strike="noStrike" baseline="0" dirty="0" smtClean="0">
                <a:latin typeface="Times New Roman"/>
              </a:rPr>
              <a:t>Notice</a:t>
            </a:r>
          </a:p>
          <a:p>
            <a:pPr marR="0" lvl="0" rtl="0"/>
            <a:r>
              <a:rPr lang="en-US" i="0" u="none" strike="noStrike" baseline="0" dirty="0" smtClean="0">
                <a:latin typeface="Times New Roman"/>
              </a:rPr>
              <a:t>Choice</a:t>
            </a:r>
          </a:p>
          <a:p>
            <a:pPr marR="0" lvl="0" rtl="0"/>
            <a:r>
              <a:rPr lang="en-US" i="0" u="none" strike="noStrike" baseline="0" dirty="0" smtClean="0">
                <a:latin typeface="Times New Roman"/>
              </a:rPr>
              <a:t>Security</a:t>
            </a:r>
          </a:p>
          <a:p>
            <a:pPr marR="0" lvl="0" rtl="0"/>
            <a:r>
              <a:rPr lang="en-US" i="0" u="none" strike="noStrike" baseline="0" dirty="0" smtClean="0">
                <a:latin typeface="Times New Roman"/>
              </a:rPr>
              <a:t>Accountability for Onward Transfer</a:t>
            </a:r>
          </a:p>
          <a:p>
            <a:pPr marR="0" lvl="0" rtl="0"/>
            <a:r>
              <a:rPr lang="en-US" i="0" u="none" strike="noStrike" baseline="0" dirty="0" smtClean="0">
                <a:latin typeface="Times New Roman"/>
              </a:rPr>
              <a:t>Data Integrity and Purpose Limitation</a:t>
            </a:r>
          </a:p>
          <a:p>
            <a:pPr marR="0" lvl="0" rtl="0"/>
            <a:r>
              <a:rPr lang="en-US" i="0" u="none" strike="noStrike" baseline="0" dirty="0" smtClean="0">
                <a:latin typeface="Times New Roman"/>
              </a:rPr>
              <a:t>Access</a:t>
            </a:r>
          </a:p>
          <a:p>
            <a:pPr marR="0" lvl="0" rtl="0"/>
            <a:r>
              <a:rPr lang="en-US" i="0" u="none" strike="noStrike" baseline="0" dirty="0" smtClean="0">
                <a:latin typeface="Times New Roman"/>
              </a:rPr>
              <a:t>Recourse, </a:t>
            </a:r>
            <a:r>
              <a:rPr lang="en-US" dirty="0" smtClean="0">
                <a:latin typeface="Times New Roman"/>
              </a:rPr>
              <a:t>E</a:t>
            </a:r>
            <a:r>
              <a:rPr lang="en-US" i="0" u="none" strike="noStrike" baseline="0" dirty="0" smtClean="0">
                <a:latin typeface="Times New Roman"/>
              </a:rPr>
              <a:t>nforcement and Liability</a:t>
            </a:r>
          </a:p>
        </p:txBody>
      </p:sp>
      <p:sp>
        <p:nvSpPr>
          <p:cNvPr id="2" name="Title 1"/>
          <p:cNvSpPr>
            <a:spLocks noGrp="1"/>
          </p:cNvSpPr>
          <p:nvPr>
            <p:ph type="title"/>
          </p:nvPr>
        </p:nvSpPr>
        <p:spPr/>
        <p:txBody>
          <a:bodyPr/>
          <a:lstStyle/>
          <a:p>
            <a:r>
              <a:rPr lang="en-US" dirty="0">
                <a:latin typeface="Times New Roman"/>
              </a:rPr>
              <a:t>Privacy Shield Principles</a:t>
            </a:r>
            <a:endParaRPr lang="en-US" b="0" i="0" u="none" strike="noStrike" baseline="0" dirty="0" smtClean="0">
              <a:latin typeface="Times New Roman"/>
            </a:endParaRPr>
          </a:p>
        </p:txBody>
      </p:sp>
      <p:sp>
        <p:nvSpPr>
          <p:cNvPr id="4" name="Slide Number Placeholder 3"/>
          <p:cNvSpPr>
            <a:spLocks noGrp="1"/>
          </p:cNvSpPr>
          <p:nvPr>
            <p:ph type="sldNum" sz="quarter" idx="10"/>
          </p:nvPr>
        </p:nvSpPr>
        <p:spPr/>
        <p:txBody>
          <a:bodyPr/>
          <a:lstStyle/>
          <a:p>
            <a:fld id="{9B0CA180-610C-47D8-A726-8E23BE38F3A7}" type="slidenum">
              <a:rPr lang="en-US" smtClean="0"/>
              <a:t>5</a:t>
            </a:fld>
            <a:endParaRPr lang="en-US" dirty="0"/>
          </a:p>
        </p:txBody>
      </p:sp>
    </p:spTree>
    <p:extLst>
      <p:ext uri="{BB962C8B-B14F-4D97-AF65-F5344CB8AC3E}">
        <p14:creationId xmlns:p14="http://schemas.microsoft.com/office/powerpoint/2010/main" val="426486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Times New Roman"/>
              </a:rPr>
              <a:t>Notice and Choice</a:t>
            </a:r>
          </a:p>
        </p:txBody>
      </p:sp>
      <p:graphicFrame>
        <p:nvGraphicFramePr>
          <p:cNvPr id="5" name="Table 4"/>
          <p:cNvGraphicFramePr>
            <a:graphicFrameLocks noGrp="1"/>
          </p:cNvGraphicFramePr>
          <p:nvPr>
            <p:extLst>
              <p:ext uri="{D42A27DB-BD31-4B8C-83A1-F6EECF244321}">
                <p14:modId xmlns:p14="http://schemas.microsoft.com/office/powerpoint/2010/main" val="3183698507"/>
              </p:ext>
            </p:extLst>
          </p:nvPr>
        </p:nvGraphicFramePr>
        <p:xfrm>
          <a:off x="533400" y="1532467"/>
          <a:ext cx="8229600" cy="4732020"/>
        </p:xfrm>
        <a:graphic>
          <a:graphicData uri="http://schemas.openxmlformats.org/drawingml/2006/table">
            <a:tbl>
              <a:tblPr firstRow="1" bandRow="1">
                <a:tableStyleId>{5C22544A-7EE6-4342-B048-85BDC9FD1C3A}</a:tableStyleId>
              </a:tblPr>
              <a:tblGrid>
                <a:gridCol w="1066800"/>
                <a:gridCol w="3505200"/>
                <a:gridCol w="3657600"/>
              </a:tblGrid>
              <a:tr h="355600">
                <a:tc>
                  <a:txBody>
                    <a:bodyPr/>
                    <a:lstStyle/>
                    <a:p>
                      <a:pPr>
                        <a:spcAft>
                          <a:spcPts val="600"/>
                        </a:spcAft>
                      </a:pPr>
                      <a:r>
                        <a:rPr lang="en-US" sz="1050" dirty="0" smtClean="0"/>
                        <a:t>Privacy Principles</a:t>
                      </a:r>
                      <a:endParaRPr lang="en-US" sz="1050" dirty="0"/>
                    </a:p>
                  </a:txBody>
                  <a:tcPr/>
                </a:tc>
                <a:tc>
                  <a:txBody>
                    <a:bodyPr/>
                    <a:lstStyle/>
                    <a:p>
                      <a:pPr>
                        <a:spcAft>
                          <a:spcPts val="600"/>
                        </a:spcAft>
                      </a:pPr>
                      <a:r>
                        <a:rPr lang="en-US" sz="1050" dirty="0" smtClean="0"/>
                        <a:t>Safe Harbor</a:t>
                      </a:r>
                      <a:endParaRPr lang="en-US" sz="1050" dirty="0"/>
                    </a:p>
                  </a:txBody>
                  <a:tcPr/>
                </a:tc>
                <a:tc>
                  <a:txBody>
                    <a:bodyPr/>
                    <a:lstStyle/>
                    <a:p>
                      <a:pPr>
                        <a:spcAft>
                          <a:spcPts val="600"/>
                        </a:spcAft>
                      </a:pPr>
                      <a:r>
                        <a:rPr lang="en-US" sz="1050" dirty="0" smtClean="0"/>
                        <a:t>Privacy Shield</a:t>
                      </a:r>
                      <a:endParaRPr lang="en-US" sz="1050" dirty="0"/>
                    </a:p>
                  </a:txBody>
                  <a:tcPr/>
                </a:tc>
              </a:tr>
              <a:tr h="1591733">
                <a:tc>
                  <a:txBody>
                    <a:bodyPr/>
                    <a:lstStyle/>
                    <a:p>
                      <a:pPr>
                        <a:spcAft>
                          <a:spcPts val="600"/>
                        </a:spcAft>
                      </a:pPr>
                      <a:r>
                        <a:rPr lang="en-US" sz="1050" b="1" dirty="0" smtClean="0"/>
                        <a:t>Notice</a:t>
                      </a:r>
                      <a:endParaRPr lang="en-US" sz="1050" b="1" dirty="0"/>
                    </a:p>
                  </a:txBody>
                  <a:tcPr/>
                </a:tc>
                <a:tc>
                  <a:txBody>
                    <a:bodyPr/>
                    <a:lstStyle/>
                    <a:p>
                      <a:pPr>
                        <a:spcAft>
                          <a:spcPts val="600"/>
                        </a:spcAft>
                      </a:pPr>
                      <a:r>
                        <a:rPr lang="en-US" sz="1050" dirty="0" smtClean="0"/>
                        <a:t>To disclose that an organization adheres to principles/framework and states what information collection, sharing, access, opt-out, enforcement and security measures are in place.</a:t>
                      </a:r>
                      <a:endParaRPr lang="en-US" sz="1050" dirty="0"/>
                    </a:p>
                  </a:txBody>
                  <a:tcPr/>
                </a:tc>
                <a:tc>
                  <a:txBody>
                    <a:bodyPr/>
                    <a:lstStyle/>
                    <a:p>
                      <a:pPr>
                        <a:spcAft>
                          <a:spcPts val="600"/>
                        </a:spcAft>
                      </a:pPr>
                      <a:r>
                        <a:rPr lang="en-US" sz="1050" b="1" baseline="0" dirty="0" smtClean="0">
                          <a:solidFill>
                            <a:srgbClr val="FF0000"/>
                          </a:solidFill>
                        </a:rPr>
                        <a:t>New:</a:t>
                      </a:r>
                    </a:p>
                    <a:p>
                      <a:pPr marL="227013" indent="-227013">
                        <a:spcAft>
                          <a:spcPts val="600"/>
                        </a:spcAft>
                      </a:pPr>
                      <a:r>
                        <a:rPr lang="en-US" sz="1050" dirty="0" smtClean="0"/>
                        <a:t>●	Requires links to DOC Shield participant list and dispute provider website</a:t>
                      </a:r>
                    </a:p>
                    <a:p>
                      <a:pPr marL="227013" indent="-227013">
                        <a:spcAft>
                          <a:spcPts val="600"/>
                        </a:spcAft>
                      </a:pPr>
                      <a:r>
                        <a:rPr lang="en-US" sz="1050" dirty="0" smtClean="0"/>
                        <a:t>●	Discloses new ability for individuals to pursue binding arbitration if other</a:t>
                      </a:r>
                      <a:r>
                        <a:rPr lang="en-US" sz="1050" baseline="0" dirty="0" smtClean="0"/>
                        <a:t> </a:t>
                      </a:r>
                      <a:r>
                        <a:rPr lang="en-US" sz="1050" dirty="0" smtClean="0"/>
                        <a:t>mechanisms fail</a:t>
                      </a:r>
                    </a:p>
                    <a:p>
                      <a:pPr marL="227013" indent="-227013">
                        <a:spcAft>
                          <a:spcPts val="600"/>
                        </a:spcAft>
                      </a:pPr>
                      <a:r>
                        <a:rPr lang="en-US" sz="1050" dirty="0" smtClean="0"/>
                        <a:t>●	Discloses that may share PI with lawful requests or for national security; and liability in onward transfers to third parties</a:t>
                      </a:r>
                      <a:endParaRPr lang="en-US" sz="1050" dirty="0"/>
                    </a:p>
                  </a:txBody>
                  <a:tcPr/>
                </a:tc>
              </a:tr>
              <a:tr h="1591733">
                <a:tc>
                  <a:txBody>
                    <a:bodyPr/>
                    <a:lstStyle/>
                    <a:p>
                      <a:pPr>
                        <a:spcAft>
                          <a:spcPts val="600"/>
                        </a:spcAft>
                      </a:pPr>
                      <a:r>
                        <a:rPr lang="en-US" sz="1050" b="1" dirty="0" smtClean="0"/>
                        <a:t>Choice</a:t>
                      </a:r>
                      <a:endParaRPr lang="en-US" sz="1050" b="1" dirty="0"/>
                    </a:p>
                  </a:txBody>
                  <a:tcPr/>
                </a:tc>
                <a:tc>
                  <a:txBody>
                    <a:bodyPr/>
                    <a:lstStyle/>
                    <a:p>
                      <a:pPr>
                        <a:spcAft>
                          <a:spcPts val="600"/>
                        </a:spcAft>
                      </a:pPr>
                      <a:r>
                        <a:rPr lang="en-US" sz="1050" dirty="0" smtClean="0"/>
                        <a:t>Provide consumers with the opportunity to opt-out or opt-in (sensitive information) depending on the nature of the data.</a:t>
                      </a:r>
                    </a:p>
                    <a:p>
                      <a:pPr>
                        <a:spcAft>
                          <a:spcPts val="600"/>
                        </a:spcAft>
                      </a:pPr>
                      <a:r>
                        <a:rPr lang="en-US" sz="1050" dirty="0" smtClean="0"/>
                        <a:t>Set-up appropriate procedures to respect consumers’ opt-out/opt-in requests, particularly with respect to consumers’ requests to not be approached for direct marketing (i.e., in-house suppression system).</a:t>
                      </a:r>
                    </a:p>
                    <a:p>
                      <a:pPr>
                        <a:spcAft>
                          <a:spcPts val="600"/>
                        </a:spcAft>
                      </a:pPr>
                      <a:r>
                        <a:rPr lang="en-US" sz="1050" dirty="0" smtClean="0"/>
                        <a:t>Opting-out should not require consumers to incur any fee or expense beyond a first-class stamp or a phone call.</a:t>
                      </a:r>
                    </a:p>
                    <a:p>
                      <a:pPr>
                        <a:spcAft>
                          <a:spcPts val="600"/>
                        </a:spcAft>
                      </a:pPr>
                      <a:r>
                        <a:rPr lang="en-US" sz="1050" dirty="0" smtClean="0"/>
                        <a:t>Opt-in for sensitive information: medical or health conditions, racial or ethnic origin, political opinions, religious or philosophical beliefs, trade union membership or information specifying the sex life of the individual.</a:t>
                      </a:r>
                      <a:endParaRPr lang="en-US" sz="1050" dirty="0"/>
                    </a:p>
                  </a:txBody>
                  <a:tcPr/>
                </a:tc>
                <a:tc>
                  <a:txBody>
                    <a:bodyPr/>
                    <a:lstStyle/>
                    <a:p>
                      <a:pPr>
                        <a:spcAft>
                          <a:spcPts val="600"/>
                        </a:spcAft>
                      </a:pPr>
                      <a:r>
                        <a:rPr lang="en-US" sz="1050" dirty="0" smtClean="0"/>
                        <a:t>Individuals must be provided with clear, conspicuous and readily available mechanisms to exercise choice.</a:t>
                      </a:r>
                    </a:p>
                    <a:p>
                      <a:pPr>
                        <a:spcAft>
                          <a:spcPts val="600"/>
                        </a:spcAft>
                      </a:pPr>
                      <a:r>
                        <a:rPr lang="en-US" sz="1050" dirty="0" smtClean="0"/>
                        <a:t>An organization must offer individuals the opportunity to choose to (opt out) whether their PI is to be disclosed to a third party or used for a materially different purpose.</a:t>
                      </a:r>
                    </a:p>
                    <a:p>
                      <a:pPr>
                        <a:spcAft>
                          <a:spcPts val="600"/>
                        </a:spcAft>
                      </a:pPr>
                      <a:r>
                        <a:rPr lang="en-US" sz="1050" dirty="0" smtClean="0"/>
                        <a:t>Choice is not required when disclosure is made to a third party that is acting as an agent to perform task(s) on behalf of an organization. However, an organization shall always enter into a contract with the agent.</a:t>
                      </a:r>
                    </a:p>
                    <a:p>
                      <a:pPr>
                        <a:spcAft>
                          <a:spcPts val="600"/>
                        </a:spcAft>
                      </a:pPr>
                      <a:r>
                        <a:rPr lang="en-US" sz="1050" dirty="0" smtClean="0"/>
                        <a:t>Definition of “sensitive information” is same as for Safe Harbor.</a:t>
                      </a:r>
                      <a:endParaRPr lang="en-US" sz="1050" dirty="0"/>
                    </a:p>
                  </a:txBody>
                  <a:tcPr/>
                </a:tc>
              </a:tr>
            </a:tbl>
          </a:graphicData>
        </a:graphic>
      </p:graphicFrame>
      <p:sp>
        <p:nvSpPr>
          <p:cNvPr id="3" name="Slide Number Placeholder 2"/>
          <p:cNvSpPr>
            <a:spLocks noGrp="1"/>
          </p:cNvSpPr>
          <p:nvPr>
            <p:ph type="sldNum" sz="quarter" idx="10"/>
          </p:nvPr>
        </p:nvSpPr>
        <p:spPr/>
        <p:txBody>
          <a:bodyPr/>
          <a:lstStyle/>
          <a:p>
            <a:fld id="{9B0CA180-610C-47D8-A726-8E23BE38F3A7}" type="slidenum">
              <a:rPr lang="en-US" smtClean="0"/>
              <a:t>6</a:t>
            </a:fld>
            <a:endParaRPr lang="en-US" dirty="0"/>
          </a:p>
        </p:txBody>
      </p:sp>
    </p:spTree>
    <p:extLst>
      <p:ext uri="{BB962C8B-B14F-4D97-AF65-F5344CB8AC3E}">
        <p14:creationId xmlns:p14="http://schemas.microsoft.com/office/powerpoint/2010/main" val="377170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Statement of adherence to the Shield and its principles</a:t>
            </a:r>
          </a:p>
          <a:p>
            <a:pPr marR="0" lvl="0" rtl="0"/>
            <a:r>
              <a:rPr lang="en-US" b="0" i="0" u="none" strike="noStrike" baseline="0" dirty="0" smtClean="0">
                <a:latin typeface="Times New Roman"/>
              </a:rPr>
              <a:t>Link to DOC Privacy Shield participant list:  </a:t>
            </a:r>
            <a:r>
              <a:rPr lang="en-US" b="0" i="0" u="sng" strike="noStrike" baseline="0" dirty="0" smtClean="0">
                <a:latin typeface="Times New Roman"/>
              </a:rPr>
              <a:t>https://www.privacyshield.gov/list</a:t>
            </a:r>
          </a:p>
          <a:p>
            <a:pPr marR="0" lvl="0" rtl="0"/>
            <a:r>
              <a:rPr lang="en-US" b="0" i="0" u="none" strike="noStrike" baseline="0" dirty="0" smtClean="0">
                <a:latin typeface="Times New Roman"/>
              </a:rPr>
              <a:t>Types of personal data collected and, where applicable, the entities or subsidiaries of the organization also adhering to the principles</a:t>
            </a:r>
          </a:p>
          <a:p>
            <a:pPr marR="0" lvl="0" rtl="0"/>
            <a:r>
              <a:rPr lang="en-US" b="0" i="0" u="none" strike="noStrike" baseline="0" dirty="0" smtClean="0">
                <a:latin typeface="Times New Roman"/>
              </a:rPr>
              <a:t>Purpose and use of data collection</a:t>
            </a:r>
          </a:p>
          <a:p>
            <a:pPr marR="0" lvl="0" rtl="0"/>
            <a:r>
              <a:rPr lang="en-US" b="0" i="0" u="none" strike="noStrike" baseline="0" dirty="0" smtClean="0">
                <a:latin typeface="Times New Roman"/>
              </a:rPr>
              <a:t>Types or identities of third parties to whom you disclose/share personal information, and the purposes for which you do so</a:t>
            </a:r>
          </a:p>
          <a:p>
            <a:pPr marR="0" lvl="0" rtl="0"/>
            <a:r>
              <a:rPr lang="en-US" b="0" i="0" u="none" strike="noStrike" baseline="0" dirty="0" smtClean="0">
                <a:latin typeface="Times New Roman"/>
              </a:rPr>
              <a:t>Right of individuals to access their personal data</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What Should Be Included in a Privacy Shield Notice?</a:t>
            </a:r>
          </a:p>
        </p:txBody>
      </p:sp>
      <p:sp>
        <p:nvSpPr>
          <p:cNvPr id="4" name="Slide Number Placeholder 3"/>
          <p:cNvSpPr>
            <a:spLocks noGrp="1"/>
          </p:cNvSpPr>
          <p:nvPr>
            <p:ph type="sldNum" sz="quarter" idx="10"/>
          </p:nvPr>
        </p:nvSpPr>
        <p:spPr/>
        <p:txBody>
          <a:bodyPr/>
          <a:lstStyle/>
          <a:p>
            <a:fld id="{9B0CA180-610C-47D8-A726-8E23BE38F3A7}" type="slidenum">
              <a:rPr lang="en-US" smtClean="0"/>
              <a:t>7</a:t>
            </a:fld>
            <a:endParaRPr lang="en-US" dirty="0"/>
          </a:p>
        </p:txBody>
      </p:sp>
    </p:spTree>
    <p:extLst>
      <p:ext uri="{BB962C8B-B14F-4D97-AF65-F5344CB8AC3E}">
        <p14:creationId xmlns:p14="http://schemas.microsoft.com/office/powerpoint/2010/main" val="333771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1"/>
          </p:nvPr>
        </p:nvSpPr>
        <p:spPr/>
        <p:txBody>
          <a:bodyPr/>
          <a:lstStyle/>
          <a:p>
            <a:pPr marR="0" lvl="0" rtl="0"/>
            <a:r>
              <a:rPr lang="en-US" b="0" i="0" u="none" strike="noStrike" baseline="0" dirty="0" smtClean="0">
                <a:latin typeface="Times New Roman"/>
              </a:rPr>
              <a:t>Choices and methods the organization offers individuals for limiting the use and disclosure of their personal data</a:t>
            </a:r>
          </a:p>
          <a:p>
            <a:pPr marR="0" lvl="0" rtl="0"/>
            <a:r>
              <a:rPr lang="en-US" b="0" i="0" u="none" strike="noStrike" baseline="0" dirty="0" smtClean="0">
                <a:latin typeface="Times New Roman"/>
              </a:rPr>
              <a:t>Company contact information, for inquiries or complaints</a:t>
            </a:r>
          </a:p>
          <a:p>
            <a:pPr marR="0" lvl="0" rtl="0"/>
            <a:r>
              <a:rPr lang="en-US" b="0" i="0" u="none" strike="noStrike" baseline="0" dirty="0" smtClean="0">
                <a:latin typeface="Times New Roman"/>
              </a:rPr>
              <a:t>Link to independent dispute resolution provider designated to address complaints:</a:t>
            </a:r>
          </a:p>
          <a:p>
            <a:pPr marR="0" lvl="1" rtl="0"/>
            <a:r>
              <a:rPr lang="en-US" b="0" i="0" u="none" strike="noStrike" baseline="0" dirty="0" smtClean="0">
                <a:latin typeface="Times New Roman"/>
              </a:rPr>
              <a:t>Link to the panel established by DPAs; or</a:t>
            </a:r>
          </a:p>
          <a:p>
            <a:pPr marR="0" lvl="1" rtl="0"/>
            <a:r>
              <a:rPr lang="en-US" b="0" i="0" u="none" strike="noStrike" baseline="0" dirty="0" smtClean="0">
                <a:latin typeface="Times New Roman"/>
              </a:rPr>
              <a:t>An alternative dispute resolution provider based in EU</a:t>
            </a:r>
          </a:p>
        </p:txBody>
      </p:sp>
      <p:sp>
        <p:nvSpPr>
          <p:cNvPr id="2" name="Title 1"/>
          <p:cNvSpPr>
            <a:spLocks noGrp="1"/>
          </p:cNvSpPr>
          <p:nvPr>
            <p:ph type="title"/>
          </p:nvPr>
        </p:nvSpPr>
        <p:spPr/>
        <p:txBody>
          <a:bodyPr/>
          <a:lstStyle/>
          <a:p>
            <a:pPr marR="0" rtl="0"/>
            <a:r>
              <a:rPr lang="en-US" b="0" i="0" u="none" strike="noStrike" baseline="0" dirty="0" smtClean="0">
                <a:latin typeface="Times New Roman"/>
              </a:rPr>
              <a:t>What Should Be Included in a Privacy Shield Notice?</a:t>
            </a:r>
          </a:p>
        </p:txBody>
      </p:sp>
      <p:sp>
        <p:nvSpPr>
          <p:cNvPr id="4" name="Slide Number Placeholder 3"/>
          <p:cNvSpPr>
            <a:spLocks noGrp="1"/>
          </p:cNvSpPr>
          <p:nvPr>
            <p:ph type="sldNum" sz="quarter" idx="10"/>
          </p:nvPr>
        </p:nvSpPr>
        <p:spPr/>
        <p:txBody>
          <a:bodyPr/>
          <a:lstStyle/>
          <a:p>
            <a:fld id="{9B0CA180-610C-47D8-A726-8E23BE38F3A7}" type="slidenum">
              <a:rPr lang="en-US" smtClean="0"/>
              <a:t>8</a:t>
            </a:fld>
            <a:endParaRPr lang="en-US" dirty="0"/>
          </a:p>
        </p:txBody>
      </p:sp>
    </p:spTree>
    <p:extLst>
      <p:ext uri="{BB962C8B-B14F-4D97-AF65-F5344CB8AC3E}">
        <p14:creationId xmlns:p14="http://schemas.microsoft.com/office/powerpoint/2010/main" val="901814828"/>
      </p:ext>
    </p:extLst>
  </p:cSld>
  <p:clrMapOvr>
    <a:masterClrMapping/>
  </p:clrMapOvr>
</p:sld>
</file>

<file path=ppt/theme/theme1.xml><?xml version="1.0" encoding="utf-8"?>
<a:theme xmlns:a="http://schemas.openxmlformats.org/drawingml/2006/main" name="VP Theme">
  <a:themeElements>
    <a:clrScheme name="Vedder Price 2014">
      <a:dk1>
        <a:sysClr val="windowText" lastClr="000000"/>
      </a:dk1>
      <a:lt1>
        <a:sysClr val="window" lastClr="FFFFFF"/>
      </a:lt1>
      <a:dk2>
        <a:srgbClr val="092F5A"/>
      </a:dk2>
      <a:lt2>
        <a:srgbClr val="EEECE1"/>
      </a:lt2>
      <a:accent1>
        <a:srgbClr val="6D9DBE"/>
      </a:accent1>
      <a:accent2>
        <a:srgbClr val="E36F17"/>
      </a:accent2>
      <a:accent3>
        <a:srgbClr val="9DAB06"/>
      </a:accent3>
      <a:accent4>
        <a:srgbClr val="6C6C6C"/>
      </a:accent4>
      <a:accent5>
        <a:srgbClr val="092F5A"/>
      </a:accent5>
      <a:accent6>
        <a:srgbClr val="CCCCCC"/>
      </a:accent6>
      <a:hlink>
        <a:srgbClr val="9DAB06"/>
      </a:hlink>
      <a:folHlink>
        <a:srgbClr val="CCCC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VP Theme</Template>
  <TotalTime>359</TotalTime>
  <Words>4506</Words>
  <Application>Microsoft Office PowerPoint</Application>
  <PresentationFormat>On-screen Show (4:3)</PresentationFormat>
  <Paragraphs>360</Paragraphs>
  <Slides>37</Slides>
  <Notes>15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VP Theme</vt:lpstr>
      <vt:lpstr>U.S.-EU Privacy Shield and GDPR</vt:lpstr>
      <vt:lpstr>Agenda</vt:lpstr>
      <vt:lpstr>Background on the U.S.-EU Privacy Shield</vt:lpstr>
      <vt:lpstr>Why the New Privacy Shield?</vt:lpstr>
      <vt:lpstr>Privacy Shield Timeline</vt:lpstr>
      <vt:lpstr>Privacy Shield Principles</vt:lpstr>
      <vt:lpstr>Notice and Choice</vt:lpstr>
      <vt:lpstr>What Should Be Included in a Privacy Shield Notice?</vt:lpstr>
      <vt:lpstr>What Should Be Included in a Privacy Shield Notice?</vt:lpstr>
      <vt:lpstr>Onward Transfer &amp; Security</vt:lpstr>
      <vt:lpstr>Data Integrity &amp; Access</vt:lpstr>
      <vt:lpstr> Recourse, Enforcement and Liability</vt:lpstr>
      <vt:lpstr>Privacy Shield Self-Certification Checklist</vt:lpstr>
      <vt:lpstr>Privacy Shield Self-Certification Checklist</vt:lpstr>
      <vt:lpstr>General Data Protection Regulation</vt:lpstr>
      <vt:lpstr>Background</vt:lpstr>
      <vt:lpstr>Single Lead Supervisory Authority</vt:lpstr>
      <vt:lpstr>Supervisory Authorities</vt:lpstr>
      <vt:lpstr>Jurisdictional Issues</vt:lpstr>
      <vt:lpstr>Privacy by Design</vt:lpstr>
      <vt:lpstr>Privacy Risk Assessments</vt:lpstr>
      <vt:lpstr>Risk-Based Approach</vt:lpstr>
      <vt:lpstr>Data Protection Officers</vt:lpstr>
      <vt:lpstr>Responsibilities of the DPO</vt:lpstr>
      <vt:lpstr>Pseudonymization</vt:lpstr>
      <vt:lpstr>New Rights for Data Subjects – Right to Be Forgotten</vt:lpstr>
      <vt:lpstr>Security Requirements</vt:lpstr>
      <vt:lpstr>Security Requirements</vt:lpstr>
      <vt:lpstr>Data Breach Notifications</vt:lpstr>
      <vt:lpstr>Data Breach Notifications</vt:lpstr>
      <vt:lpstr>Data Breach Notifications</vt:lpstr>
      <vt:lpstr>Financial Penalties/Damages</vt:lpstr>
      <vt:lpstr>Transfers of Data under GDPR</vt:lpstr>
      <vt:lpstr>Preparing for GDPR</vt:lpstr>
      <vt:lpstr>Preparing for GDPR</vt:lpstr>
      <vt:lpstr>Question &amp; Answer</vt:lpstr>
      <vt:lpstr>For more information, please contact:</vt:lpstr>
    </vt:vector>
  </TitlesOfParts>
  <Company>Vedder Price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(And Fall) of the U.S.-EU Safe Harbor</dc:title>
  <dc:creator>Vedder Price</dc:creator>
  <cp:lastModifiedBy>Vedder Price</cp:lastModifiedBy>
  <cp:revision>49</cp:revision>
  <cp:lastPrinted>2016-11-08T05:49:29Z</cp:lastPrinted>
  <dcterms:created xsi:type="dcterms:W3CDTF">2016-11-07T19:00:36Z</dcterms:created>
  <dcterms:modified xsi:type="dcterms:W3CDTF">2016-11-08T16:54:24Z</dcterms:modified>
</cp:coreProperties>
</file>